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4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5BADA-65A7-4930-A24F-87061F7CA2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0EC09-0F6B-47B7-8003-BEE61C9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6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with Single</a:t>
            </a:r>
            <a:r>
              <a:rPr lang="en-US" baseline="0" dirty="0" smtClean="0"/>
              <a:t> Mode ECD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35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7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2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Transmon</a:t>
            </a:r>
            <a:r>
              <a:rPr lang="en-US" dirty="0" smtClean="0"/>
              <a:t> offers the desired non-linearity </a:t>
            </a:r>
          </a:p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dirty="0" smtClean="0"/>
              <a:t>Schemes such as SNAP and Grape use the dispersive interaction </a:t>
            </a:r>
          </a:p>
          <a:p>
            <a:r>
              <a:rPr lang="en-US" dirty="0" smtClean="0"/>
              <a:t>3. Coupling</a:t>
            </a:r>
            <a:r>
              <a:rPr lang="en-US" baseline="0" dirty="0" smtClean="0"/>
              <a:t> introduces loss into the cavity  --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4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Not simultaneously driving each mode to prevent heating of modes (cite CNOD paper)</a:t>
                </a:r>
              </a:p>
              <a:p>
                <a:r>
                  <a:rPr lang="en-US" dirty="0" smtClean="0"/>
                  <a:t>Downside: speed of gates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smtClean="0">
                    <a:latin typeface="Cambria Math" panose="02040503050406030204" pitchFamily="18" charset="0"/>
                  </a:rPr>
                  <a:t>𝑀𝐸𝐶𝐷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(𝛽, 𝛾)=𝐷_1 (−𝛽/2) 𝐷_2 (𝛾/2  )  |𝑔⟩⟨𝑔┤|+</a:t>
                </a:r>
                <a:r>
                  <a:rPr lang="en-US" i="0">
                    <a:latin typeface="Cambria Math" panose="02040503050406030204" pitchFamily="18" charset="0"/>
                  </a:rPr>
                  <a:t>𝐷_1 (𝛽/2) 𝐷_2 (−𝛾/2)  |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𝑒⟩</a:t>
                </a:r>
                <a:r>
                  <a:rPr lang="en-US" i="0">
                    <a:latin typeface="Cambria Math" panose="02040503050406030204" pitchFamily="18" charset="0"/>
                  </a:rPr>
                  <a:t>⟨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𝑒┤|</a:t>
                </a:r>
                <a:endParaRPr lang="en-US" dirty="0" smtClean="0"/>
              </a:p>
              <a:p>
                <a:r>
                  <a:rPr lang="en-US" dirty="0" smtClean="0"/>
                  <a:t>Not simultaneously driving each mode to prevent heating of modes (cite CNOD paper)</a:t>
                </a:r>
              </a:p>
              <a:p>
                <a:r>
                  <a:rPr lang="en-US" dirty="0" smtClean="0"/>
                  <a:t>Downside: speed of gates is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1/</a:t>
                </a:r>
                <a:r>
                  <a:rPr lang="en-US" i="0">
                    <a:latin typeface="Cambria Math" panose="02040503050406030204" pitchFamily="18" charset="0"/>
                  </a:rPr>
                  <a:t>𝜒𝛼_0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7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i="0">
                    <a:latin typeface="Cambria Math" panose="02040503050406030204" pitchFamily="18" charset="0"/>
                  </a:rPr>
                  <a:t>𝜒〖|𝛼|〗^2 𝜎_𝑧</a:t>
                </a:r>
                <a:r>
                  <a:rPr lang="en-US" dirty="0" smtClean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𝜒𝑎^+ 𝑎𝜎_𝑧</a:t>
                </a:r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𝛽 ⃗  </a:t>
                </a:r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1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US" dirty="0" smtClean="0"/>
                  <a:t>Parameter Optimization</a:t>
                </a:r>
                <a:r>
                  <a:rPr lang="en-US" baseline="0" dirty="0" smtClean="0"/>
                  <a:t> </a:t>
                </a:r>
              </a:p>
              <a:p>
                <a:pPr marL="0" indent="0">
                  <a:buFontTx/>
                  <a:buNone/>
                </a:pPr>
                <a:r>
                  <a:rPr lang="en-US" baseline="0" dirty="0" smtClean="0"/>
                  <a:t>- Pulse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Echo out unwanted terms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i="0">
                    <a:latin typeface="Cambria Math" panose="02040503050406030204" pitchFamily="18" charset="0"/>
                  </a:rPr>
                  <a:t>𝜒〖|𝛼|〗^2 𝜎_𝑧</a:t>
                </a:r>
                <a:r>
                  <a:rPr lang="en-US" dirty="0" smtClean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𝜒𝑎^+ 𝑎𝜎_𝑧</a:t>
                </a:r>
                <a:r>
                  <a:rPr lang="en-US" dirty="0" smtClean="0"/>
                  <a:t>) by constructing symmetric pulses for cavity drive.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semi-classical phase space </a:t>
                </a:r>
                <a:r>
                  <a:rPr lang="en-US" dirty="0" err="1" smtClean="0"/>
                  <a:t>treajectory</a:t>
                </a:r>
                <a:r>
                  <a:rPr lang="en-US" dirty="0" smtClean="0"/>
                  <a:t> method to find pulses which realize target displacements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𝛽 ⃗  </a:t>
                </a:r>
                <a:endParaRPr lang="en-US" dirty="0" smtClean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06890-0E6B-4898-8422-3B20012C14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3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30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3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4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1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1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8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1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0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8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BC8DB-B1C7-41FB-AD91-B673ED48516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CC0F8-9397-458C-B51A-DD6155B2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5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70.png"/><Relationship Id="rId21" Type="http://schemas.openxmlformats.org/officeDocument/2006/relationships/image" Target="../media/image212.png"/><Relationship Id="rId7" Type="http://schemas.microsoft.com/office/2007/relationships/hdphoto" Target="../media/hdphoto1.wdp"/><Relationship Id="rId12" Type="http://schemas.openxmlformats.org/officeDocument/2006/relationships/image" Target="../media/image132.png"/><Relationship Id="rId2" Type="http://schemas.openxmlformats.org/officeDocument/2006/relationships/image" Target="../media/image69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1.png"/><Relationship Id="rId5" Type="http://schemas.openxmlformats.org/officeDocument/2006/relationships/image" Target="../media/image8.png"/><Relationship Id="rId10" Type="http://schemas.openxmlformats.org/officeDocument/2006/relationships/image" Target="../media/image111.png"/><Relationship Id="rId19" Type="http://schemas.openxmlformats.org/officeDocument/2006/relationships/image" Target="../media/image192.png"/><Relationship Id="rId4" Type="http://schemas.openxmlformats.org/officeDocument/2006/relationships/image" Target="../media/image71.png"/><Relationship Id="rId1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image" Target="../media/image411.png"/><Relationship Id="rId12" Type="http://schemas.openxmlformats.org/officeDocument/2006/relationships/image" Target="../media/image510.png"/><Relationship Id="rId17" Type="http://schemas.openxmlformats.org/officeDocument/2006/relationships/image" Target="../media/image401.png"/><Relationship Id="rId16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60.png"/><Relationship Id="rId15" Type="http://schemas.openxmlformats.org/officeDocument/2006/relationships/image" Target="../media/image381.png"/><Relationship Id="rId10" Type="http://schemas.openxmlformats.org/officeDocument/2006/relationships/image" Target="../media/image350.png"/><Relationship Id="rId19" Type="http://schemas.openxmlformats.org/officeDocument/2006/relationships/image" Target="../media/image420.png"/><Relationship Id="rId9" Type="http://schemas.openxmlformats.org/officeDocument/2006/relationships/image" Target="../media/image470.png"/><Relationship Id="rId14" Type="http://schemas.openxmlformats.org/officeDocument/2006/relationships/image" Target="../media/image3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02.png"/><Relationship Id="rId3" Type="http://schemas.openxmlformats.org/officeDocument/2006/relationships/image" Target="../media/image113.PNG"/><Relationship Id="rId7" Type="http://schemas.openxmlformats.org/officeDocument/2006/relationships/image" Target="../media/image16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11" Type="http://schemas.openxmlformats.org/officeDocument/2006/relationships/image" Target="../media/image82.png"/><Relationship Id="rId10" Type="http://schemas.openxmlformats.org/officeDocument/2006/relationships/image" Target="../media/image74.png"/><Relationship Id="rId4" Type="http://schemas.openxmlformats.org/officeDocument/2006/relationships/image" Target="../media/image213.png"/><Relationship Id="rId9" Type="http://schemas.openxmlformats.org/officeDocument/2006/relationships/image" Target="../media/image611.png"/><Relationship Id="rId14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3" Type="http://schemas.openxmlformats.org/officeDocument/2006/relationships/image" Target="../media/image112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5" Type="http://schemas.openxmlformats.org/officeDocument/2006/relationships/image" Target="../media/image120.png"/><Relationship Id="rId4" Type="http://schemas.openxmlformats.org/officeDocument/2006/relationships/image" Target="../media/image570.png"/><Relationship Id="rId9" Type="http://schemas.openxmlformats.org/officeDocument/2006/relationships/image" Target="../media/image6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90.png"/><Relationship Id="rId7" Type="http://schemas.openxmlformats.org/officeDocument/2006/relationships/image" Target="../media/image17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61.png"/><Relationship Id="rId5" Type="http://schemas.openxmlformats.org/officeDocument/2006/relationships/image" Target="../media/image211.png"/><Relationship Id="rId10" Type="http://schemas.openxmlformats.org/officeDocument/2006/relationships/image" Target="../media/image251.png"/><Relationship Id="rId4" Type="http://schemas.openxmlformats.org/officeDocument/2006/relationships/image" Target="../media/image6.png"/><Relationship Id="rId9" Type="http://schemas.openxmlformats.org/officeDocument/2006/relationships/image" Target="../media/image2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7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6" Type="http://schemas.openxmlformats.org/officeDocument/2006/relationships/image" Target="../media/image221.png"/><Relationship Id="rId5" Type="http://schemas.openxmlformats.org/officeDocument/2006/relationships/image" Target="../media/image211.png"/><Relationship Id="rId10" Type="http://schemas.openxmlformats.org/officeDocument/2006/relationships/image" Target="../media/image770.png"/><Relationship Id="rId9" Type="http://schemas.openxmlformats.org/officeDocument/2006/relationships/image" Target="../media/image2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2.png"/><Relationship Id="rId13" Type="http://schemas.openxmlformats.org/officeDocument/2006/relationships/image" Target="../media/image140.png"/><Relationship Id="rId3" Type="http://schemas.openxmlformats.org/officeDocument/2006/relationships/image" Target="../media/image16.png"/><Relationship Id="rId21" Type="http://schemas.microsoft.com/office/2007/relationships/hdphoto" Target="../media/hdphoto1.wdp"/><Relationship Id="rId17" Type="http://schemas.openxmlformats.org/officeDocument/2006/relationships/image" Target="../media/image171.png"/><Relationship Id="rId12" Type="http://schemas.openxmlformats.org/officeDocument/2006/relationships/image" Target="../media/image132.png"/><Relationship Id="rId2" Type="http://schemas.openxmlformats.org/officeDocument/2006/relationships/image" Target="../media/image79.png"/><Relationship Id="rId16" Type="http://schemas.openxmlformats.org/officeDocument/2006/relationships/image" Target="../media/image162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1.png"/><Relationship Id="rId24" Type="http://schemas.openxmlformats.org/officeDocument/2006/relationships/image" Target="../media/image212.png"/><Relationship Id="rId5" Type="http://schemas.openxmlformats.org/officeDocument/2006/relationships/image" Target="../media/image81.png"/><Relationship Id="rId15" Type="http://schemas.openxmlformats.org/officeDocument/2006/relationships/image" Target="../media/image10.jpeg"/><Relationship Id="rId23" Type="http://schemas.openxmlformats.org/officeDocument/2006/relationships/image" Target="../media/image201.png"/><Relationship Id="rId19" Type="http://schemas.openxmlformats.org/officeDocument/2006/relationships/image" Target="../media/image8.png"/><Relationship Id="rId10" Type="http://schemas.openxmlformats.org/officeDocument/2006/relationships/image" Target="../media/image111.png"/><Relationship Id="rId4" Type="http://schemas.openxmlformats.org/officeDocument/2006/relationships/image" Target="../media/image80.png"/><Relationship Id="rId9" Type="http://schemas.openxmlformats.org/officeDocument/2006/relationships/image" Target="../media/image100.png"/><Relationship Id="rId14" Type="http://schemas.openxmlformats.org/officeDocument/2006/relationships/image" Target="../media/image151.png"/><Relationship Id="rId22" Type="http://schemas.openxmlformats.org/officeDocument/2006/relationships/image" Target="../media/image192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3" Type="http://schemas.openxmlformats.org/officeDocument/2006/relationships/image" Target="../media/image19.png"/><Relationship Id="rId12" Type="http://schemas.openxmlformats.org/officeDocument/2006/relationships/image" Target="../media/image2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0.png"/><Relationship Id="rId5" Type="http://schemas.openxmlformats.org/officeDocument/2006/relationships/image" Target="../media/image215.png"/><Relationship Id="rId15" Type="http://schemas.openxmlformats.org/officeDocument/2006/relationships/image" Target="../media/image381.png"/><Relationship Id="rId10" Type="http://schemas.openxmlformats.org/officeDocument/2006/relationships/image" Target="../media/image350.png"/><Relationship Id="rId4" Type="http://schemas.openxmlformats.org/officeDocument/2006/relationships/image" Target="../media/image202.png"/><Relationship Id="rId9" Type="http://schemas.openxmlformats.org/officeDocument/2006/relationships/image" Target="../media/image47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image" Target="../media/image280.png"/><Relationship Id="rId3" Type="http://schemas.openxmlformats.org/officeDocument/2006/relationships/image" Target="../media/image232.png"/><Relationship Id="rId21" Type="http://schemas.openxmlformats.org/officeDocument/2006/relationships/image" Target="../media/image314.png"/><Relationship Id="rId12" Type="http://schemas.openxmlformats.org/officeDocument/2006/relationships/image" Target="../media/image25.png"/><Relationship Id="rId17" Type="http://schemas.openxmlformats.org/officeDocument/2006/relationships/image" Target="../media/image271.png"/><Relationship Id="rId2" Type="http://schemas.openxmlformats.org/officeDocument/2006/relationships/image" Target="../media/image141.png"/><Relationship Id="rId16" Type="http://schemas.openxmlformats.org/officeDocument/2006/relationships/image" Target="../media/image262.png"/><Relationship Id="rId20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0.png"/><Relationship Id="rId15" Type="http://schemas.openxmlformats.org/officeDocument/2006/relationships/image" Target="../media/image381.png"/><Relationship Id="rId23" Type="http://schemas.openxmlformats.org/officeDocument/2006/relationships/image" Target="../media/image331.png"/><Relationship Id="rId10" Type="http://schemas.openxmlformats.org/officeDocument/2006/relationships/image" Target="../media/image350.png"/><Relationship Id="rId19" Type="http://schemas.openxmlformats.org/officeDocument/2006/relationships/image" Target="../media/image290.png"/><Relationship Id="rId4" Type="http://schemas.openxmlformats.org/officeDocument/2006/relationships/image" Target="../media/image242.png"/><Relationship Id="rId9" Type="http://schemas.openxmlformats.org/officeDocument/2006/relationships/image" Target="../media/image470.png"/><Relationship Id="rId22" Type="http://schemas.openxmlformats.org/officeDocument/2006/relationships/image" Target="../media/image32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2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17.png"/><Relationship Id="rId10" Type="http://schemas.openxmlformats.org/officeDocument/2006/relationships/image" Target="../media/image404.png"/><Relationship Id="rId9" Type="http://schemas.openxmlformats.org/officeDocument/2006/relationships/image" Target="../media/image3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1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2.png"/><Relationship Id="rId18" Type="http://schemas.openxmlformats.org/officeDocument/2006/relationships/image" Target="../media/image440.png"/><Relationship Id="rId3" Type="http://schemas.openxmlformats.org/officeDocument/2006/relationships/image" Target="../media/image291.png"/><Relationship Id="rId21" Type="http://schemas.openxmlformats.org/officeDocument/2006/relationships/image" Target="../media/image471.png"/><Relationship Id="rId7" Type="http://schemas.openxmlformats.org/officeDocument/2006/relationships/image" Target="../media/image330.png"/><Relationship Id="rId12" Type="http://schemas.openxmlformats.org/officeDocument/2006/relationships/image" Target="../media/image382.pn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1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1.png"/><Relationship Id="rId5" Type="http://schemas.openxmlformats.org/officeDocument/2006/relationships/image" Target="../media/image312.png"/><Relationship Id="rId15" Type="http://schemas.openxmlformats.org/officeDocument/2006/relationships/image" Target="../media/image412.png"/><Relationship Id="rId10" Type="http://schemas.openxmlformats.org/officeDocument/2006/relationships/image" Target="../media/image361.png"/><Relationship Id="rId19" Type="http://schemas.openxmlformats.org/officeDocument/2006/relationships/image" Target="../media/image451.png"/><Relationship Id="rId4" Type="http://schemas.openxmlformats.org/officeDocument/2006/relationships/image" Target="../media/image301.png"/><Relationship Id="rId9" Type="http://schemas.openxmlformats.org/officeDocument/2006/relationships/image" Target="../media/image351.png"/><Relationship Id="rId14" Type="http://schemas.openxmlformats.org/officeDocument/2006/relationships/image" Target="../media/image402.png"/><Relationship Id="rId22" Type="http://schemas.openxmlformats.org/officeDocument/2006/relationships/image" Target="../media/image4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1.png"/><Relationship Id="rId7" Type="http://schemas.openxmlformats.org/officeDocument/2006/relationships/image" Target="../media/image54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1.png"/><Relationship Id="rId4" Type="http://schemas.openxmlformats.org/officeDocument/2006/relationships/image" Target="../media/image51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52.png"/><Relationship Id="rId3" Type="http://schemas.openxmlformats.org/officeDocument/2006/relationships/image" Target="../media/image352.png"/><Relationship Id="rId7" Type="http://schemas.openxmlformats.org/officeDocument/2006/relationships/image" Target="../media/image393.png"/><Relationship Id="rId12" Type="http://schemas.openxmlformats.org/officeDocument/2006/relationships/image" Target="../media/image44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11" Type="http://schemas.openxmlformats.org/officeDocument/2006/relationships/image" Target="../media/image431.png"/><Relationship Id="rId5" Type="http://schemas.openxmlformats.org/officeDocument/2006/relationships/image" Target="../media/image372.png"/><Relationship Id="rId10" Type="http://schemas.openxmlformats.org/officeDocument/2006/relationships/image" Target="../media/image422.png"/><Relationship Id="rId4" Type="http://schemas.openxmlformats.org/officeDocument/2006/relationships/image" Target="../media/image362.png"/><Relationship Id="rId9" Type="http://schemas.openxmlformats.org/officeDocument/2006/relationships/image" Target="../media/image415.png"/><Relationship Id="rId1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5.png"/><Relationship Id="rId7" Type="http://schemas.openxmlformats.org/officeDocument/2006/relationships/image" Target="../media/image161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image" Target="../media/image131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00.png"/><Relationship Id="rId5" Type="http://schemas.openxmlformats.org/officeDocument/2006/relationships/image" Target="../media/image150.png"/><Relationship Id="rId15" Type="http://schemas.openxmlformats.org/officeDocument/2006/relationships/image" Target="../media/image240.png"/><Relationship Id="rId10" Type="http://schemas.openxmlformats.org/officeDocument/2006/relationships/image" Target="../media/image191.png"/><Relationship Id="rId4" Type="http://schemas.openxmlformats.org/officeDocument/2006/relationships/image" Target="../media/image380.png"/><Relationship Id="rId9" Type="http://schemas.openxmlformats.org/officeDocument/2006/relationships/image" Target="../media/image181.png"/><Relationship Id="rId14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50.png"/><Relationship Id="rId7" Type="http://schemas.openxmlformats.org/officeDocument/2006/relationships/image" Target="../media/image5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101.png"/><Relationship Id="rId5" Type="http://schemas.openxmlformats.org/officeDocument/2006/relationships/image" Target="../media/image410.png"/><Relationship Id="rId10" Type="http://schemas.openxmlformats.org/officeDocument/2006/relationships/image" Target="../media/image310.png"/><Relationship Id="rId4" Type="http://schemas.openxmlformats.org/officeDocument/2006/relationships/image" Target="../media/image390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DUMP of mm talk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3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5331" y="1690688"/>
            <a:ext cx="5445034" cy="4351338"/>
          </a:xfrm>
        </p:spPr>
        <p:txBody>
          <a:bodyPr/>
          <a:lstStyle/>
          <a:p>
            <a:r>
              <a:rPr lang="en-US" dirty="0" smtClean="0"/>
              <a:t>Suppression of cross-talk errors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Achieve &gt;0.999 fidelity for </a:t>
            </a:r>
            <a:r>
              <a:rPr lang="en-US" dirty="0" err="1" smtClean="0"/>
              <a:t>fock</a:t>
            </a:r>
            <a:r>
              <a:rPr lang="en-US" dirty="0" smtClean="0"/>
              <a:t> state transfer using Double ECD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Future Work: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Unite ECD with Sidebands scheme and CNOD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36469" y="4120006"/>
            <a:ext cx="3274208" cy="1922020"/>
            <a:chOff x="5517000" y="2022560"/>
            <a:chExt cx="3573194" cy="2341015"/>
          </a:xfrm>
        </p:grpSpPr>
        <p:grpSp>
          <p:nvGrpSpPr>
            <p:cNvPr id="5" name="Group 4"/>
            <p:cNvGrpSpPr/>
            <p:nvPr/>
          </p:nvGrpSpPr>
          <p:grpSpPr>
            <a:xfrm>
              <a:off x="5517000" y="2022560"/>
              <a:ext cx="3573194" cy="2341015"/>
              <a:chOff x="7061982" y="3716705"/>
              <a:chExt cx="4600135" cy="2810704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7061982" y="3716705"/>
                <a:ext cx="4600135" cy="2810704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7182432" y="3877325"/>
                <a:ext cx="4414726" cy="2501128"/>
                <a:chOff x="6745462" y="3947083"/>
                <a:chExt cx="4414726" cy="2501128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7856169" y="3947083"/>
                  <a:ext cx="3304019" cy="2468592"/>
                  <a:chOff x="6629399" y="1830732"/>
                  <a:chExt cx="4576679" cy="3804061"/>
                </a:xfrm>
              </p:grpSpPr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6629399" y="244241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6629400" y="3942348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6629400" y="548239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8016884" y="3299546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ounded Rectangle 16"/>
                  <p:cNvSpPr/>
                  <p:nvPr/>
                </p:nvSpPr>
                <p:spPr>
                  <a:xfrm>
                    <a:off x="9459060" y="1830732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8888324" y="4659115"/>
                    <a:ext cx="0" cy="89835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>
                    <a:off x="10294776" y="3190303"/>
                    <a:ext cx="0" cy="23100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Oval 19"/>
                  <p:cNvSpPr/>
                  <p:nvPr/>
                </p:nvSpPr>
                <p:spPr>
                  <a:xfrm>
                    <a:off x="8771019" y="5442288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10186493" y="5408125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TextBox 21"/>
                      <p:cNvSpPr txBox="1"/>
                      <p:nvPr/>
                    </p:nvSpPr>
                    <p:spPr>
                      <a:xfrm>
                        <a:off x="7980635" y="3589472"/>
                        <a:ext cx="1853169" cy="8322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oMath>
                        </a14:m>
                        <a:r>
                          <a:rPr lang="en-US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" name="TextBox 2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80635" y="3589472"/>
                        <a:ext cx="1853169" cy="83228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l="-5128" t="-10000" b="-2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9494675" y="2110244"/>
                        <a:ext cx="1711403" cy="8322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oMath>
                        </a14:m>
                        <a:r>
                          <a:rPr lang="en-US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" name="TextBox 2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94675" y="2110244"/>
                        <a:ext cx="1711403" cy="832286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6250" t="-8197" r="-2083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6771710" y="4116802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6765590" y="5075436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745462" y="6078879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l="-4688" r="-2344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959017" y="1434978"/>
            <a:ext cx="3629112" cy="2538540"/>
            <a:chOff x="7600542" y="3312392"/>
            <a:chExt cx="3629112" cy="2538540"/>
          </a:xfrm>
        </p:grpSpPr>
        <p:grpSp>
          <p:nvGrpSpPr>
            <p:cNvPr id="87" name="Group 86"/>
            <p:cNvGrpSpPr/>
            <p:nvPr/>
          </p:nvGrpSpPr>
          <p:grpSpPr>
            <a:xfrm>
              <a:off x="10470353" y="3312392"/>
              <a:ext cx="759301" cy="503972"/>
              <a:chOff x="5898801" y="1006904"/>
              <a:chExt cx="2402391" cy="1997553"/>
            </a:xfrm>
          </p:grpSpPr>
          <p:pic>
            <p:nvPicPr>
              <p:cNvPr id="132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3" name="Straight Connector 132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" name="Oval 135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0554277" y="4068300"/>
              <a:ext cx="630924" cy="546609"/>
              <a:chOff x="5898801" y="1006904"/>
              <a:chExt cx="2402391" cy="1997553"/>
            </a:xfrm>
          </p:grpSpPr>
          <p:pic>
            <p:nvPicPr>
              <p:cNvPr id="12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26" name="Straight Connector 12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9" name="Oval 12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9" name="Straight Arrow Connector 88"/>
            <p:cNvCxnSpPr/>
            <p:nvPr/>
          </p:nvCxnSpPr>
          <p:spPr>
            <a:xfrm flipV="1">
              <a:off x="9227841" y="3671685"/>
              <a:ext cx="1144621" cy="7384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>
              <a:off x="9227187" y="4502722"/>
              <a:ext cx="1067430" cy="1769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/>
                <p:cNvSpPr/>
                <p:nvPr/>
              </p:nvSpPr>
              <p:spPr>
                <a:xfrm>
                  <a:off x="9188849" y="3704748"/>
                  <a:ext cx="6196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849" y="3704748"/>
                  <a:ext cx="61965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9683523" y="4142185"/>
                  <a:ext cx="3744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523" y="4142185"/>
                  <a:ext cx="37446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/>
                <p:cNvSpPr/>
                <p:nvPr/>
              </p:nvSpPr>
              <p:spPr>
                <a:xfrm>
                  <a:off x="9674573" y="4605639"/>
                  <a:ext cx="3744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573" y="4605639"/>
                  <a:ext cx="374461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 flipH="1" flipV="1">
              <a:off x="9282463" y="4980993"/>
              <a:ext cx="931821" cy="305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0545825" y="4646974"/>
              <a:ext cx="630924" cy="546609"/>
              <a:chOff x="5898801" y="1006904"/>
              <a:chExt cx="2402391" cy="1997553"/>
            </a:xfrm>
          </p:grpSpPr>
          <p:pic>
            <p:nvPicPr>
              <p:cNvPr id="118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19" name="Straight Connector 118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10557656" y="5304323"/>
              <a:ext cx="630924" cy="546609"/>
              <a:chOff x="5898801" y="1006904"/>
              <a:chExt cx="2402391" cy="1997553"/>
            </a:xfrm>
          </p:grpSpPr>
          <p:pic>
            <p:nvPicPr>
              <p:cNvPr id="111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12" name="Straight Connector 111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9673292" y="5069093"/>
                  <a:ext cx="37446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3292" y="5069093"/>
                  <a:ext cx="374461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/>
            <p:cNvCxnSpPr/>
            <p:nvPr/>
          </p:nvCxnSpPr>
          <p:spPr>
            <a:xfrm flipH="1" flipV="1">
              <a:off x="9165924" y="5320842"/>
              <a:ext cx="1196081" cy="2193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7600542" y="4582383"/>
              <a:ext cx="1407749" cy="717166"/>
              <a:chOff x="8214249" y="3368733"/>
              <a:chExt cx="1407749" cy="717166"/>
            </a:xfrm>
          </p:grpSpPr>
          <p:pic>
            <p:nvPicPr>
              <p:cNvPr id="104" name="Picture 2" descr="Simple cosine of x function graph wave with one Vector Image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7" t="15513" r="69323" b="66795"/>
              <a:stretch/>
            </p:blipFill>
            <p:spPr bwMode="auto">
              <a:xfrm>
                <a:off x="8390345" y="3368733"/>
                <a:ext cx="1231653" cy="717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5" name="Straight Connector 104"/>
              <p:cNvCxnSpPr/>
              <p:nvPr/>
            </p:nvCxnSpPr>
            <p:spPr>
              <a:xfrm>
                <a:off x="8741442" y="3821277"/>
                <a:ext cx="514556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V="1">
                <a:off x="8555992" y="3580201"/>
                <a:ext cx="832837" cy="244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8495800" y="3495623"/>
                <a:ext cx="100584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5" name="TextBox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27586" r="-24138" b="-219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7" name="TextBox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4444" r="-37037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Oval 99"/>
            <p:cNvSpPr/>
            <p:nvPr/>
          </p:nvSpPr>
          <p:spPr>
            <a:xfrm>
              <a:off x="10796656" y="4383551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0805102" y="4972144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0796656" y="5643905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775820" y="3605830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8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 Grape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3" y="2444448"/>
            <a:ext cx="4651829" cy="3876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42886" y="1821346"/>
                <a:ext cx="3468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886" y="1821346"/>
                <a:ext cx="346825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83" y="2444448"/>
            <a:ext cx="5062402" cy="4218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170" r="-461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73" r="-167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3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Uniting with other schemes: Dealing with Unwanted Terms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51"/>
            <a:ext cx="9617242" cy="101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displaced frame</a:t>
            </a:r>
            <a:r>
              <a:rPr lang="en-US" sz="2400" dirty="0"/>
              <a:t> transformation, however, divides the </a:t>
            </a:r>
            <a:r>
              <a:rPr lang="en-US" sz="2400" b="1" dirty="0"/>
              <a:t>initial ac-Stark shift</a:t>
            </a:r>
            <a:r>
              <a:rPr lang="en-US" sz="2400" dirty="0"/>
              <a:t> term into the following 3 terms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58" y="2440932"/>
            <a:ext cx="6105525" cy="199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6695" y="4586009"/>
            <a:ext cx="417094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Sideband Drives 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Make </a:t>
            </a:r>
            <a:r>
              <a:rPr lang="en-US" sz="2000" dirty="0"/>
              <a:t>terms </a:t>
            </a:r>
            <a:r>
              <a:rPr lang="en-US" sz="2000" b="1" dirty="0"/>
              <a:t>oscillate at different </a:t>
            </a:r>
            <a:r>
              <a:rPr lang="en-US" sz="2000" dirty="0"/>
              <a:t>frequencies 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Invoke </a:t>
            </a:r>
            <a:r>
              <a:rPr lang="en-US" sz="2000" dirty="0"/>
              <a:t>RWA in a frame where only desired term is stationary </a:t>
            </a:r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58262" y="4586009"/>
                <a:ext cx="4195012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Echoed Cond. Displacements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 smtClean="0"/>
                  <a:t>Terms </a:t>
                </a:r>
                <a:r>
                  <a:rPr lang="en-US" sz="2000" dirty="0"/>
                  <a:t>have different no. of α’s but only a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285750" indent="-285750">
                  <a:buFontTx/>
                  <a:buChar char="-"/>
                </a:pPr>
                <a:r>
                  <a:rPr lang="en-US" sz="2000" b="1" dirty="0" smtClean="0"/>
                  <a:t>Clever </a:t>
                </a:r>
                <a:r>
                  <a:rPr lang="en-US" sz="2000" b="1" dirty="0"/>
                  <a:t>flipping of α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sz="2000" dirty="0"/>
                  <a:t> can echo out unwanted terms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262" y="4586009"/>
                <a:ext cx="4195012" cy="1692771"/>
              </a:xfrm>
              <a:prstGeom prst="rect">
                <a:avLst/>
              </a:prstGeom>
              <a:blipFill rotWithShape="0">
                <a:blip r:embed="rId3"/>
                <a:stretch>
                  <a:fillRect l="-2177" t="-2878" b="-5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85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Transmon</a:t>
            </a:r>
            <a:r>
              <a:rPr lang="en-US" dirty="0" smtClean="0"/>
              <a:t>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736" y="6022294"/>
            <a:ext cx="10515600" cy="835706"/>
          </a:xfrm>
        </p:spPr>
        <p:txBody>
          <a:bodyPr/>
          <a:lstStyle/>
          <a:p>
            <a:r>
              <a:rPr lang="en-US" dirty="0" smtClean="0"/>
              <a:t>Reduction in Errors if use better qubits i.e. </a:t>
            </a:r>
            <a:r>
              <a:rPr lang="en-US" dirty="0" err="1" smtClean="0"/>
              <a:t>fluxonium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6" y="1690688"/>
            <a:ext cx="7800475" cy="46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1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576130" y="2164335"/>
            <a:ext cx="3478442" cy="2414522"/>
            <a:chOff x="927883" y="2232330"/>
            <a:chExt cx="4060045" cy="2930841"/>
          </a:xfrm>
        </p:grpSpPr>
        <p:grpSp>
          <p:nvGrpSpPr>
            <p:cNvPr id="25" name="Group 24"/>
            <p:cNvGrpSpPr/>
            <p:nvPr/>
          </p:nvGrpSpPr>
          <p:grpSpPr>
            <a:xfrm>
              <a:off x="927883" y="2232330"/>
              <a:ext cx="4060045" cy="2731610"/>
              <a:chOff x="1319769" y="3509587"/>
              <a:chExt cx="4060045" cy="273161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319769" y="3509587"/>
                <a:ext cx="4060045" cy="2731610"/>
                <a:chOff x="7602318" y="3367524"/>
                <a:chExt cx="4060045" cy="2731610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7602318" y="3367524"/>
                  <a:ext cx="4060045" cy="1745897"/>
                  <a:chOff x="7571049" y="4053324"/>
                  <a:chExt cx="3805769" cy="1451643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8055713" y="4053324"/>
                    <a:ext cx="3321105" cy="1451643"/>
                    <a:chOff x="7827113" y="2994545"/>
                    <a:chExt cx="3321105" cy="1451643"/>
                  </a:xfrm>
                </p:grpSpPr>
                <p:cxnSp>
                  <p:nvCxnSpPr>
                    <p:cNvPr id="44" name="Straight Arrow Connector 43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TextBox 44"/>
                        <p:cNvSpPr txBox="1"/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3" name="Straight Arrow Connector 42"/>
                  <p:cNvCxnSpPr/>
                  <p:nvPr/>
                </p:nvCxnSpPr>
                <p:spPr>
                  <a:xfrm>
                    <a:off x="7571049" y="4886274"/>
                    <a:ext cx="258360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8116634" y="5268956"/>
                  <a:ext cx="12032" cy="83017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7932528" y="5813821"/>
                  <a:ext cx="2790768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571" r="-1429" b="-29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8429350" y="3748650"/>
                  <a:ext cx="0" cy="59220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1429" r="-16667" b="-3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0" name="Straight Arrow Connector 39"/>
                <p:cNvCxnSpPr/>
                <p:nvPr/>
              </p:nvCxnSpPr>
              <p:spPr>
                <a:xfrm flipH="1">
                  <a:off x="8373878" y="4706252"/>
                  <a:ext cx="535427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8466682" y="4811111"/>
                      <a:ext cx="329449" cy="49853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6682" y="4811111"/>
                      <a:ext cx="329449" cy="498534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7" name="Freeform 26"/>
              <p:cNvSpPr/>
              <p:nvPr/>
            </p:nvSpPr>
            <p:spPr>
              <a:xfrm>
                <a:off x="1834085" y="390639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3498862" y="3902228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V="1">
                <a:off x="2626756" y="4481565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flipV="1">
                <a:off x="2886644" y="4479423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2738749" y="5341592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32000" r="-28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Freeform 47"/>
            <p:cNvSpPr/>
            <p:nvPr/>
          </p:nvSpPr>
          <p:spPr>
            <a:xfrm>
              <a:off x="3456801" y="4064334"/>
              <a:ext cx="216013" cy="594661"/>
            </a:xfrm>
            <a:custGeom>
              <a:avLst/>
              <a:gdLst>
                <a:gd name="connsiteX0" fmla="*/ 0 w 4056826"/>
                <a:gd name="connsiteY0" fmla="*/ 2433017 h 2433017"/>
                <a:gd name="connsiteX1" fmla="*/ 986589 w 4056826"/>
                <a:gd name="connsiteY1" fmla="*/ 1410333 h 2433017"/>
                <a:gd name="connsiteX2" fmla="*/ 1636295 w 4056826"/>
                <a:gd name="connsiteY2" fmla="*/ 291396 h 2433017"/>
                <a:gd name="connsiteX3" fmla="*/ 2033337 w 4056826"/>
                <a:gd name="connsiteY3" fmla="*/ 2638 h 2433017"/>
                <a:gd name="connsiteX4" fmla="*/ 2538663 w 4056826"/>
                <a:gd name="connsiteY4" fmla="*/ 399680 h 2433017"/>
                <a:gd name="connsiteX5" fmla="*/ 3080084 w 4056826"/>
                <a:gd name="connsiteY5" fmla="*/ 1434396 h 2433017"/>
                <a:gd name="connsiteX6" fmla="*/ 3801979 w 4056826"/>
                <a:gd name="connsiteY6" fmla="*/ 2228480 h 2433017"/>
                <a:gd name="connsiteX7" fmla="*/ 4042610 w 4056826"/>
                <a:gd name="connsiteY7" fmla="*/ 2384891 h 24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6826" h="2433017">
                  <a:moveTo>
                    <a:pt x="0" y="2433017"/>
                  </a:moveTo>
                  <a:cubicBezTo>
                    <a:pt x="356936" y="2100143"/>
                    <a:pt x="713873" y="1767270"/>
                    <a:pt x="986589" y="1410333"/>
                  </a:cubicBezTo>
                  <a:cubicBezTo>
                    <a:pt x="1259305" y="1053396"/>
                    <a:pt x="1461837" y="526012"/>
                    <a:pt x="1636295" y="291396"/>
                  </a:cubicBezTo>
                  <a:cubicBezTo>
                    <a:pt x="1810753" y="56780"/>
                    <a:pt x="1882943" y="-15409"/>
                    <a:pt x="2033337" y="2638"/>
                  </a:cubicBezTo>
                  <a:cubicBezTo>
                    <a:pt x="2183731" y="20685"/>
                    <a:pt x="2364205" y="161054"/>
                    <a:pt x="2538663" y="399680"/>
                  </a:cubicBezTo>
                  <a:cubicBezTo>
                    <a:pt x="2713121" y="638306"/>
                    <a:pt x="2869531" y="1129596"/>
                    <a:pt x="3080084" y="1434396"/>
                  </a:cubicBezTo>
                  <a:cubicBezTo>
                    <a:pt x="3290637" y="1739196"/>
                    <a:pt x="3641558" y="2070064"/>
                    <a:pt x="3801979" y="2228480"/>
                  </a:cubicBezTo>
                  <a:cubicBezTo>
                    <a:pt x="3962400" y="2386896"/>
                    <a:pt x="4102768" y="2483149"/>
                    <a:pt x="4042610" y="238489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3215629" y="4768961"/>
                  <a:ext cx="878125" cy="394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629" y="4768961"/>
                  <a:ext cx="878125" cy="3942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5691" r="-2439" b="-339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9630" r="-29630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/>
              <p:cNvSpPr/>
              <p:nvPr/>
            </p:nvSpPr>
            <p:spPr>
              <a:xfrm>
                <a:off x="1576130" y="5272747"/>
                <a:ext cx="3055638" cy="140011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Optimizer</a:t>
                </a:r>
              </a:p>
              <a:p>
                <a:pPr algn="ctr"/>
                <a:r>
                  <a:rPr lang="en-US" dirty="0" smtClean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⃗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ounded 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30" y="5272747"/>
                <a:ext cx="3055638" cy="1400113"/>
              </a:xfrm>
              <a:prstGeom prst="round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ounded Rectangle 52"/>
              <p:cNvSpPr/>
              <p:nvPr/>
            </p:nvSpPr>
            <p:spPr>
              <a:xfrm>
                <a:off x="7618697" y="5272747"/>
                <a:ext cx="3054096" cy="139903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Optimizer</a:t>
                </a:r>
              </a:p>
              <a:p>
                <a:pPr algn="ctr"/>
                <a:r>
                  <a:rPr lang="en-US" dirty="0" smtClean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ounded 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97" y="5272747"/>
                <a:ext cx="3054096" cy="1399032"/>
              </a:xfrm>
              <a:prstGeom prst="round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Down Arrow 56"/>
          <p:cNvSpPr/>
          <p:nvPr/>
        </p:nvSpPr>
        <p:spPr>
          <a:xfrm>
            <a:off x="2944447" y="4649722"/>
            <a:ext cx="292239" cy="4812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>
            <a:off x="8999625" y="4648478"/>
            <a:ext cx="292239" cy="4812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7840235" y="2568931"/>
            <a:ext cx="3251602" cy="1104668"/>
            <a:chOff x="7784948" y="2358518"/>
            <a:chExt cx="3251602" cy="1104668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7939123" y="2633008"/>
              <a:ext cx="12032" cy="8301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784948" y="3162468"/>
              <a:ext cx="2429354" cy="21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7939123" y="2742507"/>
              <a:ext cx="2077453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8418900" y="2358518"/>
                  <a:ext cx="26176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900" y="2358518"/>
                  <a:ext cx="2617650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0185373" y="3463049"/>
                <a:ext cx="128438" cy="228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373" y="3463049"/>
                <a:ext cx="128438" cy="228201"/>
              </a:xfrm>
              <a:prstGeom prst="rect">
                <a:avLst/>
              </a:prstGeom>
              <a:blipFill rotWithShape="0">
                <a:blip r:embed="rId19"/>
                <a:stretch>
                  <a:fillRect l="-47619" r="-4285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2696419" y="1380675"/>
            <a:ext cx="416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ECD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8023870" y="1380675"/>
            <a:ext cx="416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Circle Grape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7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Grape and MECD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4450"/>
            <a:ext cx="5907314" cy="2362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02514" y="2975428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6A327A25-4CA6-4389-BF33-2C82343DC950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514" y="2975428"/>
                <a:ext cx="201657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323" r="-271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38200" y="2206171"/>
            <a:ext cx="428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19092" y="2328403"/>
            <a:ext cx="428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Circle Grape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13927"/>
            <a:ext cx="5698588" cy="22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6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466" y="1738377"/>
                <a:ext cx="557711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Goal: Enact gates on cavity modes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Typical Schemes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Coupling to the </a:t>
                </a:r>
                <a:r>
                  <a:rPr lang="en-US" dirty="0" err="1" smtClean="0"/>
                  <a:t>lossy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ancilla</a:t>
                </a:r>
                <a:r>
                  <a:rPr lang="en-US" dirty="0" smtClean="0"/>
                  <a:t> reduces mode coherence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𝑐𝑎𝑣</m:t>
                          </m:r>
                        </m:sup>
                      </m:sSubSup>
                      <m:r>
                        <a:rPr lang="en-US" sz="20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0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sz="20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f>
                        <m:f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sSubSup>
                        <m:sSubSupPr>
                          <m:ctrlPr>
                            <a:rPr lang="en-US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466" y="1738377"/>
                <a:ext cx="5577114" cy="4351338"/>
              </a:xfrm>
              <a:blipFill rotWithShape="0">
                <a:blip r:embed="rId3"/>
                <a:stretch>
                  <a:fillRect l="-196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744269" y="3265651"/>
                <a:ext cx="3485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accent6"/>
                    </a:solidFill>
                  </a:rPr>
                  <a:t>Increase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 smtClean="0"/>
                  <a:t> for faster gates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269" y="3265651"/>
                <a:ext cx="34850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622" t="-10667" r="-209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3527023" y="5846744"/>
                <a:ext cx="371524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>
                    <a:solidFill>
                      <a:srgbClr val="FF0000"/>
                    </a:solidFill>
                  </a:rPr>
                  <a:t>Decrease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 smtClean="0"/>
                  <a:t> for better mode</a:t>
                </a:r>
              </a:p>
              <a:p>
                <a:r>
                  <a:rPr lang="en-US" sz="2400" dirty="0" smtClean="0"/>
                  <a:t> coherence</a:t>
                </a:r>
                <a:endParaRPr lang="en-US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23" y="5846744"/>
                <a:ext cx="371524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627" t="-5882" r="-164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8214249" y="2038493"/>
            <a:ext cx="3468021" cy="3175009"/>
            <a:chOff x="8214249" y="2038493"/>
            <a:chExt cx="3468021" cy="3175009"/>
          </a:xfrm>
        </p:grpSpPr>
        <p:grpSp>
          <p:nvGrpSpPr>
            <p:cNvPr id="4" name="Group 3"/>
            <p:cNvGrpSpPr/>
            <p:nvPr/>
          </p:nvGrpSpPr>
          <p:grpSpPr>
            <a:xfrm>
              <a:off x="10597605" y="2038493"/>
              <a:ext cx="1008375" cy="918220"/>
              <a:chOff x="5898801" y="1006904"/>
              <a:chExt cx="2402391" cy="1997553"/>
            </a:xfrm>
          </p:grpSpPr>
          <p:pic>
            <p:nvPicPr>
              <p:cNvPr id="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>
              <a:off x="9735780" y="3666312"/>
              <a:ext cx="642913" cy="52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10644370" y="3218310"/>
              <a:ext cx="1008375" cy="918220"/>
              <a:chOff x="5898801" y="1006904"/>
              <a:chExt cx="2402391" cy="1997553"/>
            </a:xfrm>
          </p:grpSpPr>
          <p:pic>
            <p:nvPicPr>
              <p:cNvPr id="29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1" name="Straight Connector 30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0673895" y="4295282"/>
              <a:ext cx="1008375" cy="918220"/>
              <a:chOff x="5898801" y="1006904"/>
              <a:chExt cx="2402391" cy="1997553"/>
            </a:xfrm>
          </p:grpSpPr>
          <p:pic>
            <p:nvPicPr>
              <p:cNvPr id="38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9" name="Straight Connector 38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9741698" y="4018691"/>
              <a:ext cx="662319" cy="4548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9808039" y="2820879"/>
              <a:ext cx="570654" cy="56466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8214249" y="3368733"/>
              <a:ext cx="1407749" cy="717166"/>
              <a:chOff x="8214249" y="3368733"/>
              <a:chExt cx="1407749" cy="717166"/>
            </a:xfrm>
          </p:grpSpPr>
          <p:pic>
            <p:nvPicPr>
              <p:cNvPr id="1026" name="Picture 2" descr="Simple cosine of x function graph wave with one Vector Image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7" t="15513" r="69323" b="66795"/>
              <a:stretch/>
            </p:blipFill>
            <p:spPr bwMode="auto">
              <a:xfrm>
                <a:off x="8390345" y="3368733"/>
                <a:ext cx="1231653" cy="717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8" name="Straight Connector 47"/>
              <p:cNvCxnSpPr/>
              <p:nvPr/>
            </p:nvCxnSpPr>
            <p:spPr>
              <a:xfrm>
                <a:off x="8741442" y="3821277"/>
                <a:ext cx="514556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8555992" y="3580201"/>
                <a:ext cx="832837" cy="244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8495800" y="3495623"/>
                <a:ext cx="9144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586" r="-24138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5385"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39286" r="-35714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908239" y="2843384"/>
                  <a:ext cx="16709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239" y="2843384"/>
                  <a:ext cx="167097" cy="246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5000" r="-25000" b="-195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9991787" y="3368733"/>
                  <a:ext cx="16709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1787" y="3368733"/>
                  <a:ext cx="167097" cy="246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5926" r="-2963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10028535" y="3962788"/>
                  <a:ext cx="16709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535" y="3962788"/>
                  <a:ext cx="1670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5000" r="-2500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Oval 51"/>
            <p:cNvSpPr/>
            <p:nvPr/>
          </p:nvSpPr>
          <p:spPr>
            <a:xfrm>
              <a:off x="11020159" y="2662834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066924" y="3812729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1094342" y="4904917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18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352447"/>
            <a:ext cx="10515600" cy="1325563"/>
          </a:xfrm>
        </p:spPr>
        <p:txBody>
          <a:bodyPr/>
          <a:lstStyle/>
          <a:p>
            <a:r>
              <a:rPr lang="en-US" dirty="0" smtClean="0"/>
              <a:t>Circle Grape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68553"/>
            <a:ext cx="10515600" cy="1408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Continuous version</a:t>
            </a:r>
          </a:p>
          <a:p>
            <a:r>
              <a:rPr lang="en-US" dirty="0" smtClean="0"/>
              <a:t>Currently uses </a:t>
            </a:r>
            <a:r>
              <a:rPr lang="en-US" dirty="0" err="1" smtClean="0"/>
              <a:t>simulatenous</a:t>
            </a:r>
            <a:r>
              <a:rPr lang="en-US" dirty="0" smtClean="0"/>
              <a:t> drives</a:t>
            </a:r>
          </a:p>
          <a:p>
            <a:r>
              <a:rPr lang="en-US" dirty="0" smtClean="0"/>
              <a:t>Phase Space Dynamics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071833" y="2855958"/>
                <a:ext cx="412016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833" y="2855958"/>
                <a:ext cx="4120167" cy="707886"/>
              </a:xfrm>
              <a:prstGeom prst="rect">
                <a:avLst/>
              </a:prstGeom>
              <a:blipFill rotWithShape="0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018446" y="3981533"/>
            <a:ext cx="216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Sent to Optimizer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0602993" y="3596000"/>
            <a:ext cx="263047" cy="395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8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5325" y="4215650"/>
                <a:ext cx="998566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325" y="4215650"/>
                <a:ext cx="9985661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725325" y="1794393"/>
            <a:ext cx="3801737" cy="2204679"/>
            <a:chOff x="626431" y="2063637"/>
            <a:chExt cx="3801737" cy="2204679"/>
          </a:xfrm>
        </p:grpSpPr>
        <p:grpSp>
          <p:nvGrpSpPr>
            <p:cNvPr id="34" name="Group 33"/>
            <p:cNvGrpSpPr/>
            <p:nvPr/>
          </p:nvGrpSpPr>
          <p:grpSpPr>
            <a:xfrm>
              <a:off x="626431" y="2063637"/>
              <a:ext cx="3801737" cy="2204679"/>
              <a:chOff x="658147" y="3795512"/>
              <a:chExt cx="4568157" cy="261327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147" y="3795512"/>
                <a:ext cx="4466183" cy="2613275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56364" y="3866695"/>
                <a:ext cx="4469940" cy="2455677"/>
                <a:chOff x="6823918" y="211965"/>
                <a:chExt cx="4469940" cy="2455677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7850656" y="520899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7850656" y="1494262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7850656" y="2493651"/>
                  <a:ext cx="324852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10091063" y="1765765"/>
                  <a:ext cx="0" cy="66802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9998976" y="2433792"/>
                  <a:ext cx="156346" cy="12492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9286894" y="211965"/>
                  <a:ext cx="1608338" cy="1597179"/>
                </a:xfrm>
                <a:prstGeom prst="round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/>
                        <a:t>M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ECD (</a:t>
                      </a:r>
                      <a14:m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3119" y="492391"/>
                      <a:ext cx="1790739" cy="985007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122" t="-5882" b="-161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TextBox 11"/>
                <p:cNvSpPr txBox="1"/>
                <p:nvPr/>
              </p:nvSpPr>
              <p:spPr>
                <a:xfrm>
                  <a:off x="6850166" y="336233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844046" y="1294867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823918" y="2298310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/>
                <p:cNvSpPr/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7" name="Rounded 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216" y="3731775"/>
                  <a:ext cx="843635" cy="443441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l="-5000" r="-285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7486477" y="1762502"/>
            <a:ext cx="3573194" cy="2341015"/>
            <a:chOff x="5517000" y="2022560"/>
            <a:chExt cx="3573194" cy="2341015"/>
          </a:xfrm>
        </p:grpSpPr>
        <p:grpSp>
          <p:nvGrpSpPr>
            <p:cNvPr id="36" name="Group 35"/>
            <p:cNvGrpSpPr/>
            <p:nvPr/>
          </p:nvGrpSpPr>
          <p:grpSpPr>
            <a:xfrm>
              <a:off x="5517000" y="2022560"/>
              <a:ext cx="3573194" cy="2341015"/>
              <a:chOff x="7061982" y="3716705"/>
              <a:chExt cx="4600135" cy="281070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061982" y="3716705"/>
                <a:ext cx="4600135" cy="2810704"/>
              </a:xfrm>
              <a:prstGeom prst="roundRect">
                <a:avLst/>
              </a:pr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182432" y="3877325"/>
                <a:ext cx="4414726" cy="2501128"/>
                <a:chOff x="6745462" y="3947083"/>
                <a:chExt cx="4414726" cy="2501128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7856169" y="3947083"/>
                  <a:ext cx="3304019" cy="2468592"/>
                  <a:chOff x="6629399" y="1830732"/>
                  <a:chExt cx="4576679" cy="3804061"/>
                </a:xfrm>
              </p:grpSpPr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6629399" y="244241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6629400" y="3942348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6629400" y="5482390"/>
                    <a:ext cx="449981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8016884" y="3299546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9459060" y="1830732"/>
                    <a:ext cx="1600199" cy="13595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8888324" y="4659115"/>
                    <a:ext cx="0" cy="89835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10294776" y="3190303"/>
                    <a:ext cx="0" cy="23100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val 26"/>
                  <p:cNvSpPr/>
                  <p:nvPr/>
                </p:nvSpPr>
                <p:spPr>
                  <a:xfrm>
                    <a:off x="8771019" y="5442288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0186493" y="5408125"/>
                    <a:ext cx="216568" cy="19250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80635" y="3589473"/>
                        <a:ext cx="1853168" cy="748571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5848" t="-7576" b="-2575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ECD(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oMath>
                        </a14:m>
                        <a:r>
                          <a:rPr lang="en-US" sz="2000" b="1" dirty="0" smtClean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sz="20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TextBox 2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94676" y="2110243"/>
                        <a:ext cx="1711402" cy="74026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7006" t="-9231" r="-637" b="-2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6771710" y="4116802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1</a:t>
                  </a:r>
                  <a:endParaRPr lang="en-US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765590" y="5075436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Mode 2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745462" y="6078879"/>
                  <a:ext cx="1026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Qubit</a:t>
                  </a:r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/>
                <p:cNvSpPr/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8" name="Rounded 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932" y="3883827"/>
                  <a:ext cx="843635" cy="443441"/>
                </a:xfrm>
                <a:prstGeom prst="roundRect">
                  <a:avLst/>
                </a:prstGeom>
                <a:blipFill rotWithShape="0">
                  <a:blip r:embed="rId9"/>
                  <a:stretch>
                    <a:fillRect l="-5000" r="-2857" b="-9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40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Multimode ECD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054" y="3463487"/>
            <a:ext cx="99856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Universal Control for Two Modes</a:t>
            </a:r>
          </a:p>
          <a:p>
            <a:r>
              <a:rPr lang="en-US" dirty="0" err="1" smtClean="0"/>
              <a:t>Asimultaneous</a:t>
            </a:r>
            <a:r>
              <a:rPr lang="en-US" dirty="0" smtClean="0"/>
              <a:t> drives to prevent heating of modes [1,2] and amplification of cross </a:t>
            </a:r>
            <a:r>
              <a:rPr lang="en-US" dirty="0" err="1" smtClean="0"/>
              <a:t>kerr</a:t>
            </a:r>
            <a:r>
              <a:rPr lang="en-US" dirty="0" smtClean="0"/>
              <a:t> terms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563" y="2594008"/>
                <a:ext cx="674864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725325" y="1794393"/>
            <a:ext cx="2838146" cy="2204679"/>
            <a:chOff x="658147" y="3795512"/>
            <a:chExt cx="3410308" cy="2613275"/>
          </a:xfrm>
        </p:grpSpPr>
        <p:sp>
          <p:nvSpPr>
            <p:cNvPr id="32" name="Rectangle 31"/>
            <p:cNvSpPr/>
            <p:nvPr/>
          </p:nvSpPr>
          <p:spPr>
            <a:xfrm>
              <a:off x="658147" y="3795512"/>
              <a:ext cx="3410308" cy="2613275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56364" y="3895203"/>
              <a:ext cx="3178296" cy="2427169"/>
              <a:chOff x="6823918" y="240473"/>
              <a:chExt cx="3178296" cy="2427169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7850657" y="520899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7850657" y="1494262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7850657" y="2493651"/>
                <a:ext cx="18678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8799419" y="1794273"/>
                <a:ext cx="0" cy="6680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8707332" y="2462300"/>
                <a:ext cx="156346" cy="1249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995250" y="240473"/>
                <a:ext cx="1608338" cy="159717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211475" y="520900"/>
                    <a:ext cx="1790739" cy="9850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/>
                      <a:t>M</a:t>
                    </a:r>
                    <a:r>
                      <a:rPr lang="en-US" sz="24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a14:m>
                    <a:r>
                      <a:rPr lang="en-US" sz="24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1475" y="520900"/>
                    <a:ext cx="1790739" cy="98500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557" t="-5882" b="-161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6850166" y="336233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Mode 1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44046" y="1294867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Mode 2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823918" y="2298310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Qubit</a:t>
                </a:r>
                <a:endParaRPr lang="en-US" dirty="0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446136" y="1794393"/>
            <a:ext cx="3002229" cy="2341015"/>
            <a:chOff x="7061982" y="3716705"/>
            <a:chExt cx="3865074" cy="2810704"/>
          </a:xfrm>
        </p:grpSpPr>
        <p:sp>
          <p:nvSpPr>
            <p:cNvPr id="35" name="Rounded Rectangle 34"/>
            <p:cNvSpPr/>
            <p:nvPr/>
          </p:nvSpPr>
          <p:spPr>
            <a:xfrm>
              <a:off x="7061982" y="3716705"/>
              <a:ext cx="3865074" cy="2810704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182432" y="3841922"/>
              <a:ext cx="3422597" cy="2536531"/>
              <a:chOff x="6745462" y="3911680"/>
              <a:chExt cx="3422597" cy="2536531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856170" y="3911680"/>
                <a:ext cx="2311889" cy="2518898"/>
                <a:chOff x="6629399" y="1776176"/>
                <a:chExt cx="3202394" cy="388158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629399" y="2442411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629401" y="3942349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6629401" y="5482390"/>
                  <a:ext cx="3098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/>
                <p:cNvSpPr/>
                <p:nvPr/>
              </p:nvSpPr>
              <p:spPr>
                <a:xfrm>
                  <a:off x="6719960" y="3322511"/>
                  <a:ext cx="1600199" cy="135956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8084776" y="1776176"/>
                  <a:ext cx="1600199" cy="135956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7591400" y="4682080"/>
                  <a:ext cx="0" cy="89835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8920491" y="3135748"/>
                  <a:ext cx="0" cy="23100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" name="Oval 26"/>
                <p:cNvSpPr/>
                <p:nvPr/>
              </p:nvSpPr>
              <p:spPr>
                <a:xfrm>
                  <a:off x="7474095" y="5465252"/>
                  <a:ext cx="216568" cy="19250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8812208" y="5353569"/>
                  <a:ext cx="216568" cy="19250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6683711" y="3612436"/>
                      <a:ext cx="1853168" cy="7485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oMath>
                      </a14:m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3711" y="3612436"/>
                      <a:ext cx="1853168" cy="74857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5848" t="-7463" b="-238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8120391" y="2055687"/>
                      <a:ext cx="1711402" cy="7402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a14:m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0391" y="2055687"/>
                      <a:ext cx="1711402" cy="740267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006" t="-7576" r="-637" b="-257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6771710" y="4116802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Mode 1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765590" y="5075436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Mode 2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745462" y="6078879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Qubit</a:t>
                </a:r>
                <a:endParaRPr lang="en-US" dirty="0"/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2660745" y="6065648"/>
            <a:ext cx="11956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[1] </a:t>
            </a:r>
            <a:r>
              <a:rPr lang="en-US" dirty="0" err="1" smtClean="0"/>
              <a:t>Eickbusch</a:t>
            </a:r>
            <a:r>
              <a:rPr lang="en-US" dirty="0" smtClean="0"/>
              <a:t>, Alec , </a:t>
            </a:r>
            <a:r>
              <a:rPr lang="en-US" dirty="0"/>
              <a:t>et al. W34. 00005. APS March Meeting (2022). </a:t>
            </a:r>
          </a:p>
          <a:p>
            <a:r>
              <a:rPr lang="en-US" dirty="0" smtClean="0"/>
              <a:t>[</a:t>
            </a:r>
            <a:r>
              <a:rPr lang="en-US" dirty="0"/>
              <a:t>2</a:t>
            </a:r>
            <a:r>
              <a:rPr lang="en-US" dirty="0" smtClean="0"/>
              <a:t>] </a:t>
            </a:r>
            <a:r>
              <a:rPr lang="en-US" dirty="0" err="1"/>
              <a:t>Diringer</a:t>
            </a:r>
            <a:r>
              <a:rPr lang="en-US" dirty="0"/>
              <a:t>, </a:t>
            </a:r>
            <a:r>
              <a:rPr lang="en-US" dirty="0" err="1"/>
              <a:t>Asaf</a:t>
            </a:r>
            <a:r>
              <a:rPr lang="en-US" dirty="0"/>
              <a:t> A., et al. </a:t>
            </a:r>
            <a:r>
              <a:rPr lang="en-US" i="1" dirty="0" err="1" smtClean="0"/>
              <a:t>arXiv</a:t>
            </a:r>
            <a:r>
              <a:rPr lang="en-US" i="1" dirty="0" smtClean="0"/>
              <a:t> </a:t>
            </a:r>
            <a:r>
              <a:rPr lang="en-US" i="1" dirty="0"/>
              <a:t>preprint arXiv:2301.09831</a:t>
            </a:r>
            <a:r>
              <a:rPr lang="en-US" dirty="0"/>
              <a:t> (2023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5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0539" y="1690688"/>
            <a:ext cx="8558555" cy="326898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Parameter Optimization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882575" y="5688665"/>
                <a:ext cx="8386519" cy="51077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Pulse Optimization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575" y="5688665"/>
                <a:ext cx="8386519" cy="510778"/>
              </a:xfrm>
              <a:prstGeom prst="roundRect">
                <a:avLst/>
              </a:prstGeom>
              <a:blipFill rotWithShape="0">
                <a:blip r:embed="rId3"/>
                <a:stretch>
                  <a:fillRect l="-798" t="-3488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0B1FA10-9DA2-B545-8B1B-736E3B3B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052" y="2252749"/>
            <a:ext cx="5535895" cy="1327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7999" y="3918433"/>
                <a:ext cx="6096000" cy="7838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𝐸𝐶𝐷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3918433"/>
                <a:ext cx="6096000" cy="7838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89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Prev. Work</a:t>
            </a:r>
            <a:r>
              <a:rPr lang="en-US" b="1" dirty="0" smtClean="0"/>
              <a:t>: Echoed</a:t>
            </a:r>
            <a:r>
              <a:rPr lang="en-US" dirty="0" smtClean="0"/>
              <a:t> Cond. Disp.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7371" y="1355518"/>
            <a:ext cx="9743270" cy="51077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Parameter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88690" y="1954530"/>
                <a:ext cx="10121952" cy="449484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Pulse Optimization</a:t>
                </a:r>
                <a:endParaRPr lang="en-US" sz="2400" dirty="0">
                  <a:solidFill>
                    <a:schemeClr val="accent2"/>
                  </a:solidFill>
                </a:endParaRPr>
              </a:p>
              <a:p>
                <a:endParaRPr lang="en-US" sz="2400" dirty="0" smtClean="0">
                  <a:solidFill>
                    <a:schemeClr val="accent2"/>
                  </a:solidFill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690" y="1954530"/>
                <a:ext cx="10121952" cy="4494848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540111" y="2856689"/>
            <a:ext cx="7419109" cy="3095905"/>
            <a:chOff x="409193" y="1651103"/>
            <a:chExt cx="11494829" cy="4872812"/>
          </a:xfrm>
        </p:grpSpPr>
        <p:grpSp>
          <p:nvGrpSpPr>
            <p:cNvPr id="9" name="Group 8"/>
            <p:cNvGrpSpPr/>
            <p:nvPr/>
          </p:nvGrpSpPr>
          <p:grpSpPr>
            <a:xfrm>
              <a:off x="1107731" y="3286260"/>
              <a:ext cx="9564818" cy="1270845"/>
              <a:chOff x="1111217" y="3570829"/>
              <a:chExt cx="9395132" cy="1270845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1111217" y="3649194"/>
                <a:ext cx="9395132" cy="1192480"/>
                <a:chOff x="2040691" y="1542995"/>
                <a:chExt cx="7510967" cy="2076450"/>
              </a:xfrm>
            </p:grpSpPr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40691" y="1542995"/>
                  <a:ext cx="7510966" cy="2076450"/>
                </a:xfrm>
                <a:prstGeom prst="rect">
                  <a:avLst/>
                </a:prstGeom>
              </p:spPr>
            </p:pic>
            <p:sp>
              <p:nvSpPr>
                <p:cNvPr id="108" name="TextBox 107"/>
                <p:cNvSpPr txBox="1"/>
                <p:nvPr/>
              </p:nvSpPr>
              <p:spPr>
                <a:xfrm>
                  <a:off x="9094458" y="2391778"/>
                  <a:ext cx="457200" cy="643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t</a:t>
                  </a:r>
                  <a:endParaRPr lang="en-US" i="1" dirty="0"/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flipV="1">
                <a:off x="1470217" y="4204247"/>
                <a:ext cx="8874814" cy="1525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>
                <a:off x="1951592" y="3570829"/>
                <a:ext cx="0" cy="1091562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1325446" y="1651103"/>
              <a:ext cx="9478231" cy="3608461"/>
              <a:chOff x="1691684" y="3983733"/>
              <a:chExt cx="2692437" cy="2244211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1691684" y="3983733"/>
                <a:ext cx="2578639" cy="874076"/>
                <a:chOff x="7974233" y="3841670"/>
                <a:chExt cx="2578639" cy="874076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7974233" y="3841670"/>
                  <a:ext cx="2578639" cy="874076"/>
                  <a:chOff x="7919673" y="4447557"/>
                  <a:chExt cx="2417142" cy="726759"/>
                </a:xfrm>
              </p:grpSpPr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8062525" y="4447557"/>
                    <a:ext cx="473626" cy="726759"/>
                    <a:chOff x="7833925" y="3388778"/>
                    <a:chExt cx="473626" cy="726759"/>
                  </a:xfrm>
                </p:grpSpPr>
                <p:cxnSp>
                  <p:nvCxnSpPr>
                    <p:cNvPr id="102" name="Straight Arrow Connector 101"/>
                    <p:cNvCxnSpPr/>
                    <p:nvPr/>
                  </p:nvCxnSpPr>
                  <p:spPr>
                    <a:xfrm flipH="1">
                      <a:off x="7833925" y="3388778"/>
                      <a:ext cx="1203" cy="726759"/>
                    </a:xfrm>
                    <a:prstGeom prst="straightConnector1">
                      <a:avLst/>
                    </a:prstGeom>
                    <a:ln w="12700"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3" name="TextBox 102"/>
                        <p:cNvSpPr txBox="1"/>
                        <p:nvPr/>
                      </p:nvSpPr>
                      <p:spPr>
                        <a:xfrm>
                          <a:off x="8005015" y="3493035"/>
                          <a:ext cx="302536" cy="3757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103" name="TextBox 10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005015" y="3493035"/>
                          <a:ext cx="302536" cy="375753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01" name="Straight Arrow Connector 100"/>
                  <p:cNvCxnSpPr/>
                  <p:nvPr/>
                </p:nvCxnSpPr>
                <p:spPr>
                  <a:xfrm>
                    <a:off x="7919673" y="4874281"/>
                    <a:ext cx="2417142" cy="16390"/>
                  </a:xfrm>
                  <a:prstGeom prst="straightConnector1">
                    <a:avLst/>
                  </a:prstGeom>
                  <a:ln w="12700"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9370556" y="3968707"/>
                      <a:ext cx="299391" cy="3615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en-US" sz="24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0556" y="3968707"/>
                      <a:ext cx="299391" cy="36153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982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2" name="Freeform 91"/>
              <p:cNvSpPr/>
              <p:nvPr/>
            </p:nvSpPr>
            <p:spPr>
              <a:xfrm>
                <a:off x="3931975" y="4103621"/>
                <a:ext cx="229054" cy="394465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 flipV="1">
                <a:off x="2702042" y="4516668"/>
                <a:ext cx="171977" cy="377420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 93"/>
              <p:cNvSpPr/>
              <p:nvPr/>
            </p:nvSpPr>
            <p:spPr>
              <a:xfrm flipV="1">
                <a:off x="3129269" y="4503556"/>
                <a:ext cx="194812" cy="377420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2874019" y="4063869"/>
                <a:ext cx="255250" cy="426918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234208" y="443935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4208" y="443935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TextBox 96"/>
              <p:cNvSpPr txBox="1"/>
              <p:nvPr/>
            </p:nvSpPr>
            <p:spPr>
              <a:xfrm>
                <a:off x="4077314" y="5950945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55759" y="5053968"/>
              <a:ext cx="2368497" cy="1462273"/>
              <a:chOff x="4488333" y="1887060"/>
              <a:chExt cx="3158267" cy="2278123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4488333" y="1887060"/>
                <a:ext cx="3158267" cy="2278123"/>
                <a:chOff x="721469" y="912346"/>
                <a:chExt cx="3635592" cy="2884441"/>
              </a:xfrm>
            </p:grpSpPr>
            <p:cxnSp>
              <p:nvCxnSpPr>
                <p:cNvPr id="87" name="Straight Arrow Connector 86"/>
                <p:cNvCxnSpPr/>
                <p:nvPr/>
              </p:nvCxnSpPr>
              <p:spPr>
                <a:xfrm flipH="1">
                  <a:off x="3234866" y="1646831"/>
                  <a:ext cx="0" cy="21499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/>
                <p:nvPr/>
              </p:nvCxnSpPr>
              <p:spPr>
                <a:xfrm>
                  <a:off x="2100689" y="2721810"/>
                  <a:ext cx="225637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𝑹𝒆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89" name="TextBox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8036" t="-2174" r="-13393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/>
                    <p:cNvSpPr txBox="1"/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90" name="TextBox 8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780" t="-2174" r="-11864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2" name="Oval 81"/>
              <p:cNvSpPr/>
              <p:nvPr/>
            </p:nvSpPr>
            <p:spPr>
              <a:xfrm>
                <a:off x="6430201" y="3084400"/>
                <a:ext cx="480292" cy="427087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204822" y="2939571"/>
                <a:ext cx="914478" cy="753195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969657" y="2681244"/>
                <a:ext cx="1367074" cy="1220133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79551" y="3154803"/>
                <a:ext cx="122935" cy="11688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298910" y="3380812"/>
                <a:ext cx="97364" cy="11839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/>
            <p:cNvSpPr/>
            <p:nvPr/>
          </p:nvSpPr>
          <p:spPr>
            <a:xfrm>
              <a:off x="420390" y="4288570"/>
              <a:ext cx="199985" cy="17850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99148" y="4662392"/>
                  <a:ext cx="962155" cy="7266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48" y="4662392"/>
                  <a:ext cx="962155" cy="7266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61" r="-2941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/>
            <p:cNvSpPr/>
            <p:nvPr/>
          </p:nvSpPr>
          <p:spPr>
            <a:xfrm>
              <a:off x="409193" y="4873422"/>
              <a:ext cx="222381" cy="20533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10226" y="4100624"/>
                  <a:ext cx="297505" cy="5813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26" y="4100624"/>
                  <a:ext cx="297505" cy="58131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1875" r="-178125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Freeform 16"/>
            <p:cNvSpPr/>
            <p:nvPr/>
          </p:nvSpPr>
          <p:spPr>
            <a:xfrm>
              <a:off x="2080680" y="1843871"/>
              <a:ext cx="553570" cy="634259"/>
            </a:xfrm>
            <a:custGeom>
              <a:avLst/>
              <a:gdLst>
                <a:gd name="connsiteX0" fmla="*/ 0 w 4056826"/>
                <a:gd name="connsiteY0" fmla="*/ 2433017 h 2433017"/>
                <a:gd name="connsiteX1" fmla="*/ 986589 w 4056826"/>
                <a:gd name="connsiteY1" fmla="*/ 1410333 h 2433017"/>
                <a:gd name="connsiteX2" fmla="*/ 1636295 w 4056826"/>
                <a:gd name="connsiteY2" fmla="*/ 291396 h 2433017"/>
                <a:gd name="connsiteX3" fmla="*/ 2033337 w 4056826"/>
                <a:gd name="connsiteY3" fmla="*/ 2638 h 2433017"/>
                <a:gd name="connsiteX4" fmla="*/ 2538663 w 4056826"/>
                <a:gd name="connsiteY4" fmla="*/ 399680 h 2433017"/>
                <a:gd name="connsiteX5" fmla="*/ 3080084 w 4056826"/>
                <a:gd name="connsiteY5" fmla="*/ 1434396 h 2433017"/>
                <a:gd name="connsiteX6" fmla="*/ 3801979 w 4056826"/>
                <a:gd name="connsiteY6" fmla="*/ 2228480 h 2433017"/>
                <a:gd name="connsiteX7" fmla="*/ 4042610 w 4056826"/>
                <a:gd name="connsiteY7" fmla="*/ 2384891 h 24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6826" h="2433017">
                  <a:moveTo>
                    <a:pt x="0" y="2433017"/>
                  </a:moveTo>
                  <a:cubicBezTo>
                    <a:pt x="356936" y="2100143"/>
                    <a:pt x="713873" y="1767270"/>
                    <a:pt x="986589" y="1410333"/>
                  </a:cubicBezTo>
                  <a:cubicBezTo>
                    <a:pt x="1259305" y="1053396"/>
                    <a:pt x="1461837" y="526012"/>
                    <a:pt x="1636295" y="291396"/>
                  </a:cubicBezTo>
                  <a:cubicBezTo>
                    <a:pt x="1810753" y="56780"/>
                    <a:pt x="1882943" y="-15409"/>
                    <a:pt x="2033337" y="2638"/>
                  </a:cubicBezTo>
                  <a:cubicBezTo>
                    <a:pt x="2183731" y="20685"/>
                    <a:pt x="2364205" y="161054"/>
                    <a:pt x="2538663" y="399680"/>
                  </a:cubicBezTo>
                  <a:cubicBezTo>
                    <a:pt x="2713121" y="638306"/>
                    <a:pt x="2869531" y="1129596"/>
                    <a:pt x="3080084" y="1434396"/>
                  </a:cubicBezTo>
                  <a:cubicBezTo>
                    <a:pt x="3290637" y="1739196"/>
                    <a:pt x="3641558" y="2070064"/>
                    <a:pt x="3801979" y="2228480"/>
                  </a:cubicBezTo>
                  <a:cubicBezTo>
                    <a:pt x="3962400" y="2386896"/>
                    <a:pt x="4102768" y="2483149"/>
                    <a:pt x="4042610" y="2384891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605363" y="3341103"/>
                  <a:ext cx="1208953" cy="72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363" y="3341103"/>
                  <a:ext cx="1208953" cy="72663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/>
            <p:cNvGrpSpPr/>
            <p:nvPr/>
          </p:nvGrpSpPr>
          <p:grpSpPr>
            <a:xfrm>
              <a:off x="2874805" y="5433990"/>
              <a:ext cx="1469970" cy="1089925"/>
              <a:chOff x="3079304" y="5388909"/>
              <a:chExt cx="1469970" cy="108992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3079304" y="538890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Oval 75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Oval 72"/>
              <p:cNvSpPr/>
              <p:nvPr/>
            </p:nvSpPr>
            <p:spPr>
              <a:xfrm>
                <a:off x="4211145" y="56794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231199" y="610390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403690" y="5433989"/>
              <a:ext cx="1469970" cy="1089925"/>
              <a:chOff x="4493495" y="5400608"/>
              <a:chExt cx="1469970" cy="1089925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4493495" y="5400608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0" name="Straight Arrow Connector 69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Oval 66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Oval 63"/>
              <p:cNvSpPr/>
              <p:nvPr/>
            </p:nvSpPr>
            <p:spPr>
              <a:xfrm>
                <a:off x="5184933" y="5750125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12245" y="6050770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24208" y="5433989"/>
              <a:ext cx="1469970" cy="1089925"/>
              <a:chOff x="5997470" y="5398389"/>
              <a:chExt cx="1469970" cy="1089925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997470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61" name="Straight Arrow Connector 60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" name="Oval 57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Oval 54"/>
              <p:cNvSpPr/>
              <p:nvPr/>
            </p:nvSpPr>
            <p:spPr>
              <a:xfrm>
                <a:off x="6697083" y="6103444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703543" y="572433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434966" y="5433989"/>
              <a:ext cx="1469970" cy="1089925"/>
              <a:chOff x="7505771" y="5398389"/>
              <a:chExt cx="1469970" cy="108992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52" name="Straight Arrow Connector 51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Oval 45"/>
              <p:cNvSpPr/>
              <p:nvPr/>
            </p:nvSpPr>
            <p:spPr>
              <a:xfrm>
                <a:off x="7723690" y="6100937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723690" y="575658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0434052" y="5433988"/>
              <a:ext cx="1469970" cy="1089925"/>
              <a:chOff x="7505771" y="5398389"/>
              <a:chExt cx="1469970" cy="108992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Oval 39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/>
              <p:cNvSpPr/>
              <p:nvPr/>
            </p:nvSpPr>
            <p:spPr>
              <a:xfrm>
                <a:off x="8212294" y="62726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202101" y="5527233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927167" y="5433989"/>
              <a:ext cx="1469970" cy="1089925"/>
              <a:chOff x="7505771" y="5398389"/>
              <a:chExt cx="1469970" cy="108992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34" name="Straight Arrow Connector 33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Oval 30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Oval 27"/>
              <p:cNvSpPr/>
              <p:nvPr/>
            </p:nvSpPr>
            <p:spPr>
              <a:xfrm>
                <a:off x="7920085" y="6222519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886761" y="5589189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88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 : </a:t>
            </a:r>
            <a:r>
              <a:rPr lang="en-US" sz="2800" dirty="0" smtClean="0"/>
              <a:t>Unwanted Cross Kerr Terms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7441" y="2101335"/>
                <a:ext cx="19059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1" y="2101335"/>
                <a:ext cx="1905912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157079" y="2286001"/>
            <a:ext cx="3874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004445" y="1994850"/>
                <a:ext cx="53360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1994850"/>
                <a:ext cx="533607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20046" y="1824336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Displaced Frame Transformation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864" y="3162073"/>
            <a:ext cx="378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Terms of form :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423485" y="3218698"/>
            <a:ext cx="370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to avoid 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3814012"/>
                <a:ext cx="3420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𝜶𝜷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4012"/>
                <a:ext cx="342097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20327" y="3814012"/>
                <a:ext cx="49088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should not be  </a:t>
                </a:r>
                <a:r>
                  <a:rPr lang="en-US" sz="2000" dirty="0"/>
                  <a:t>simultaneously nonzero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327" y="3814012"/>
                <a:ext cx="4908884" cy="707886"/>
              </a:xfrm>
              <a:prstGeom prst="rect">
                <a:avLst/>
              </a:prstGeom>
              <a:blipFill rotWithShape="0">
                <a:blip r:embed="rId5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38200" y="4499809"/>
                <a:ext cx="3420979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99809"/>
                <a:ext cx="3420979" cy="470000"/>
              </a:xfrm>
              <a:prstGeom prst="rect">
                <a:avLst/>
              </a:prstGeom>
              <a:blipFill rotWithShape="0"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04445" y="4521898"/>
                <a:ext cx="49088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Echoed out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 smtClean="0"/>
                  <a:t> flips  </a:t>
                </a: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4521898"/>
                <a:ext cx="4908884" cy="707886"/>
              </a:xfrm>
              <a:prstGeom prst="rect">
                <a:avLst/>
              </a:prstGeom>
              <a:blipFill rotWithShape="0">
                <a:blip r:embed="rId7"/>
                <a:stretch>
                  <a:fillRect l="-1242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39081" y="5549749"/>
                <a:ext cx="181921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081" y="5549749"/>
                <a:ext cx="1819216" cy="470000"/>
              </a:xfrm>
              <a:prstGeom prst="rect">
                <a:avLst/>
              </a:prstGeom>
              <a:blipFill rotWithShape="0">
                <a:blip r:embed="rId8"/>
                <a:stretch>
                  <a:fillRect l="-100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48137" y="5320874"/>
                <a:ext cx="4981073" cy="1058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≈10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kHz</a:t>
                </a:r>
              </a:p>
              <a:p>
                <a:pPr algn="ctr"/>
                <a:r>
                  <a:rPr lang="en-US" sz="2000" dirty="0" smtClean="0"/>
                  <a:t>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≈0.33 </m:t>
                    </m:r>
                  </m:oMath>
                </a14:m>
                <a:r>
                  <a:rPr lang="en-US" sz="2000" dirty="0" smtClean="0"/>
                  <a:t>Hz … good!</a:t>
                </a:r>
              </a:p>
              <a:p>
                <a:pPr algn="ctr"/>
                <a:r>
                  <a:rPr lang="en-US" sz="1600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 smtClean="0"/>
                  <a:t> 300 MHz for </a:t>
                </a:r>
                <a:r>
                  <a:rPr lang="en-US" sz="1600" dirty="0" err="1" smtClean="0"/>
                  <a:t>transmons</a:t>
                </a:r>
                <a:r>
                  <a:rPr lang="en-US" sz="1600" dirty="0" smtClean="0"/>
                  <a:t>)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37" y="5320874"/>
                <a:ext cx="4981073" cy="1058175"/>
              </a:xfrm>
              <a:prstGeom prst="rect">
                <a:avLst/>
              </a:prstGeom>
              <a:blipFill rotWithShape="0">
                <a:blip r:embed="rId9"/>
                <a:stretch>
                  <a:fillRect l="-1224" t="-3468" r="-1102" b="-6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2540111" y="3831731"/>
            <a:ext cx="7419109" cy="2337396"/>
            <a:chOff x="2540111" y="3831731"/>
            <a:chExt cx="7419109" cy="2337396"/>
          </a:xfrm>
        </p:grpSpPr>
        <p:grpSp>
          <p:nvGrpSpPr>
            <p:cNvPr id="7" name="Group 6"/>
            <p:cNvGrpSpPr/>
            <p:nvPr/>
          </p:nvGrpSpPr>
          <p:grpSpPr>
            <a:xfrm>
              <a:off x="2570166" y="5000429"/>
              <a:ext cx="1528699" cy="947194"/>
              <a:chOff x="4488333" y="1887060"/>
              <a:chExt cx="3158267" cy="2278123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4488333" y="1887060"/>
                <a:ext cx="3158267" cy="2278123"/>
                <a:chOff x="721469" y="912346"/>
                <a:chExt cx="3635592" cy="2884441"/>
              </a:xfrm>
            </p:grpSpPr>
            <p:cxnSp>
              <p:nvCxnSpPr>
                <p:cNvPr id="80" name="Straight Arrow Connector 79"/>
                <p:cNvCxnSpPr/>
                <p:nvPr/>
              </p:nvCxnSpPr>
              <p:spPr>
                <a:xfrm flipH="1">
                  <a:off x="3234866" y="1646831"/>
                  <a:ext cx="0" cy="21499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/>
                <p:nvPr/>
              </p:nvCxnSpPr>
              <p:spPr>
                <a:xfrm>
                  <a:off x="2100689" y="2721810"/>
                  <a:ext cx="225637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/>
                    <p:cNvSpPr txBox="1"/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𝑹𝒆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89" name="TextBox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469" y="2372680"/>
                      <a:ext cx="1635477" cy="8600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8036" t="-2174" r="-13393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90" name="TextBox 8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0055" y="912346"/>
                      <a:ext cx="1704098" cy="8600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780" t="-2174" r="-11864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5" name="Oval 74"/>
              <p:cNvSpPr/>
              <p:nvPr/>
            </p:nvSpPr>
            <p:spPr>
              <a:xfrm>
                <a:off x="6430201" y="3084400"/>
                <a:ext cx="480292" cy="427087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204822" y="2939571"/>
                <a:ext cx="914478" cy="753195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969657" y="2681244"/>
                <a:ext cx="1367074" cy="1220133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7279551" y="3154803"/>
                <a:ext cx="122935" cy="11688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7298910" y="3380812"/>
                <a:ext cx="97364" cy="11839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2547338" y="4504640"/>
              <a:ext cx="129076" cy="11562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727257" y="4746784"/>
                  <a:ext cx="621004" cy="470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257" y="4746784"/>
                  <a:ext cx="621004" cy="4706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61" r="-2941" b="-155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2540111" y="4883480"/>
              <a:ext cx="143531" cy="1330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798950" y="4382897"/>
                  <a:ext cx="192019" cy="3765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8950" y="4382897"/>
                  <a:ext cx="192019" cy="37654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1875" r="-178125" b="-3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3278744" y="3831731"/>
              <a:ext cx="6117536" cy="2337396"/>
              <a:chOff x="3131488" y="2796209"/>
              <a:chExt cx="6117536" cy="233739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131488" y="2796209"/>
                <a:ext cx="6117536" cy="2337396"/>
                <a:chOff x="1691684" y="3983733"/>
                <a:chExt cx="2692437" cy="2244211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1691684" y="3983733"/>
                  <a:ext cx="2578639" cy="874076"/>
                  <a:chOff x="7974233" y="3841670"/>
                  <a:chExt cx="2578639" cy="874076"/>
                </a:xfrm>
              </p:grpSpPr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7974233" y="3841670"/>
                    <a:ext cx="2578639" cy="874076"/>
                    <a:chOff x="7919673" y="4447557"/>
                    <a:chExt cx="2417142" cy="726759"/>
                  </a:xfrm>
                </p:grpSpPr>
                <p:grpSp>
                  <p:nvGrpSpPr>
                    <p:cNvPr id="93" name="Group 92"/>
                    <p:cNvGrpSpPr/>
                    <p:nvPr/>
                  </p:nvGrpSpPr>
                  <p:grpSpPr>
                    <a:xfrm>
                      <a:off x="8062525" y="4447557"/>
                      <a:ext cx="473626" cy="726759"/>
                      <a:chOff x="7833925" y="3388778"/>
                      <a:chExt cx="473626" cy="726759"/>
                    </a:xfrm>
                  </p:grpSpPr>
                  <p:cxnSp>
                    <p:nvCxnSpPr>
                      <p:cNvPr id="95" name="Straight Arrow Connector 94"/>
                      <p:cNvCxnSpPr/>
                      <p:nvPr/>
                    </p:nvCxnSpPr>
                    <p:spPr>
                      <a:xfrm flipH="1">
                        <a:off x="7833925" y="3388778"/>
                        <a:ext cx="1203" cy="726759"/>
                      </a:xfrm>
                      <a:prstGeom prst="straightConnector1">
                        <a:avLst/>
                      </a:prstGeom>
                      <a:ln w="12700">
                        <a:headEnd type="triangle"/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6" name="TextBox 95"/>
                          <p:cNvSpPr txBox="1"/>
                          <p:nvPr/>
                        </p:nvSpPr>
                        <p:spPr>
                          <a:xfrm>
                            <a:off x="8005015" y="3493035"/>
                            <a:ext cx="302536" cy="37575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  <m:d>
                                    <m:dPr>
                                      <m:ctrlPr>
                                        <a:rPr lang="en-US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000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3" name="TextBox 10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005015" y="3493035"/>
                            <a:ext cx="302536" cy="375753"/>
                          </a:xfrm>
                          <a:prstGeom prst="rect">
                            <a:avLst/>
                          </a:prstGeom>
                          <a:blipFill rotWithShape="0">
                            <a:blip r:embed="rId5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94" name="Straight Arrow Connector 93"/>
                    <p:cNvCxnSpPr/>
                    <p:nvPr/>
                  </p:nvCxnSpPr>
                  <p:spPr>
                    <a:xfrm>
                      <a:off x="7919673" y="4874281"/>
                      <a:ext cx="2417142" cy="16390"/>
                    </a:xfrm>
                    <a:prstGeom prst="straightConnector1">
                      <a:avLst/>
                    </a:prstGeom>
                    <a:ln w="12700"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2" name="TextBox 91"/>
                      <p:cNvSpPr txBox="1"/>
                      <p:nvPr/>
                    </p:nvSpPr>
                    <p:spPr>
                      <a:xfrm>
                        <a:off x="9370556" y="3968707"/>
                        <a:ext cx="299391" cy="36153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b="1" dirty="0"/>
                      </a:p>
                    </p:txBody>
                  </p:sp>
                </mc:Choice>
                <mc:Fallback xmlns="">
                  <p:sp>
                    <p:nvSpPr>
                      <p:cNvPr id="99" name="TextBox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370556" y="3968707"/>
                        <a:ext cx="299391" cy="36153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9821"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85" name="Freeform 84"/>
                <p:cNvSpPr/>
                <p:nvPr/>
              </p:nvSpPr>
              <p:spPr>
                <a:xfrm>
                  <a:off x="3931975" y="4103621"/>
                  <a:ext cx="229054" cy="394465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85"/>
                <p:cNvSpPr/>
                <p:nvPr/>
              </p:nvSpPr>
              <p:spPr>
                <a:xfrm flipV="1">
                  <a:off x="2702042" y="4516668"/>
                  <a:ext cx="171977" cy="377420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 86"/>
                <p:cNvSpPr/>
                <p:nvPr/>
              </p:nvSpPr>
              <p:spPr>
                <a:xfrm flipV="1">
                  <a:off x="3129269" y="4503556"/>
                  <a:ext cx="194812" cy="377420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 87"/>
                <p:cNvSpPr/>
                <p:nvPr/>
              </p:nvSpPr>
              <p:spPr>
                <a:xfrm>
                  <a:off x="2874019" y="4063869"/>
                  <a:ext cx="255250" cy="426918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4234208" y="4439359"/>
                      <a:ext cx="149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5" name="TextBox 7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4208" y="4439359"/>
                      <a:ext cx="149913" cy="2769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TextBox 89"/>
                <p:cNvSpPr txBox="1"/>
                <p:nvPr/>
              </p:nvSpPr>
              <p:spPr>
                <a:xfrm>
                  <a:off x="4077314" y="5950945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Freeform 11"/>
              <p:cNvSpPr/>
              <p:nvPr/>
            </p:nvSpPr>
            <p:spPr>
              <a:xfrm>
                <a:off x="3618939" y="2921075"/>
                <a:ext cx="357291" cy="410844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131491" y="5246590"/>
              <a:ext cx="948763" cy="706004"/>
              <a:chOff x="3079304" y="5388909"/>
              <a:chExt cx="1469970" cy="1089925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3079304" y="538890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9" name="Oval 68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" name="Oval 65"/>
              <p:cNvSpPr/>
              <p:nvPr/>
            </p:nvSpPr>
            <p:spPr>
              <a:xfrm>
                <a:off x="4211145" y="56794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231199" y="610390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118280" y="5246590"/>
              <a:ext cx="948763" cy="706004"/>
              <a:chOff x="4493495" y="5400608"/>
              <a:chExt cx="1469970" cy="108992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4493495" y="5400608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63" name="Straight Arrow Connector 62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Oval 59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Oval 56"/>
              <p:cNvSpPr/>
              <p:nvPr/>
            </p:nvSpPr>
            <p:spPr>
              <a:xfrm>
                <a:off x="5184933" y="5750125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212245" y="6050770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099668" y="5246590"/>
              <a:ext cx="948763" cy="706004"/>
              <a:chOff x="5997470" y="5398389"/>
              <a:chExt cx="1469970" cy="1089925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5997470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" name="Oval 50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Oval 47"/>
              <p:cNvSpPr/>
              <p:nvPr/>
            </p:nvSpPr>
            <p:spPr>
              <a:xfrm>
                <a:off x="6697083" y="6103444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703543" y="572433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074757" y="5246590"/>
              <a:ext cx="948763" cy="706004"/>
              <a:chOff x="7505771" y="5398389"/>
              <a:chExt cx="1469970" cy="1089925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Oval 41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7723690" y="6100937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23690" y="575658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010457" y="5246589"/>
              <a:ext cx="948763" cy="706004"/>
              <a:chOff x="7505771" y="5398389"/>
              <a:chExt cx="1469970" cy="108992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36" name="Straight Arrow Connector 35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Oval 29"/>
              <p:cNvSpPr/>
              <p:nvPr/>
            </p:nvSpPr>
            <p:spPr>
              <a:xfrm>
                <a:off x="8212294" y="62726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202101" y="5527233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037868" y="5246590"/>
              <a:ext cx="948763" cy="706004"/>
              <a:chOff x="7505771" y="5398389"/>
              <a:chExt cx="1469970" cy="108992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7" name="Straight Arrow Connector 26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" name="Oval 23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Oval 20"/>
              <p:cNvSpPr/>
              <p:nvPr/>
            </p:nvSpPr>
            <p:spPr>
              <a:xfrm>
                <a:off x="7920085" y="6222519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886761" y="5589189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27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096294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128119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Large Displacements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5469" y="2801101"/>
                <a:ext cx="1927963" cy="59241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5469" y="2801101"/>
                <a:ext cx="1927963" cy="592411"/>
              </a:xfrm>
              <a:blipFill rotWithShape="0">
                <a:blip r:embed="rId2"/>
                <a:stretch>
                  <a:fillRect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/>
          <p:cNvGrpSpPr/>
          <p:nvPr/>
        </p:nvGrpSpPr>
        <p:grpSpPr>
          <a:xfrm>
            <a:off x="9227841" y="497031"/>
            <a:ext cx="2411143" cy="1594735"/>
            <a:chOff x="9491352" y="1352681"/>
            <a:chExt cx="2411143" cy="1594735"/>
          </a:xfrm>
        </p:grpSpPr>
        <p:grpSp>
          <p:nvGrpSpPr>
            <p:cNvPr id="4" name="Group 3"/>
            <p:cNvGrpSpPr/>
            <p:nvPr/>
          </p:nvGrpSpPr>
          <p:grpSpPr>
            <a:xfrm>
              <a:off x="10463040" y="2056572"/>
              <a:ext cx="1105913" cy="890844"/>
              <a:chOff x="5898801" y="1006904"/>
              <a:chExt cx="2402391" cy="1997553"/>
            </a:xfrm>
          </p:grpSpPr>
          <p:pic>
            <p:nvPicPr>
              <p:cNvPr id="5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9491352" y="2516043"/>
              <a:ext cx="642913" cy="52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1740019" y="1662829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1729161" y="1450693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1561961" y="1352681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555723" y="1536493"/>
              <a:ext cx="162476" cy="1622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/>
            <p:cNvCxnSpPr/>
            <p:nvPr/>
          </p:nvCxnSpPr>
          <p:spPr>
            <a:xfrm rot="10800000" flipV="1">
              <a:off x="11155219" y="1558415"/>
              <a:ext cx="271236" cy="41309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4204155" y="2748776"/>
                <a:ext cx="3087203" cy="59456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⋆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155" y="2748776"/>
                <a:ext cx="3087203" cy="59456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83432" y="3440189"/>
                <a:ext cx="10208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432" y="3440189"/>
                <a:ext cx="102085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>
            <a:off x="3083432" y="2944615"/>
            <a:ext cx="864596" cy="252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009162" y="6048515"/>
                <a:ext cx="3237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non-target modes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162" y="6048515"/>
                <a:ext cx="3237927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1066371" y="4101375"/>
                <a:ext cx="4951370" cy="1845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Advantage in Multimode Context:  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Gate </a:t>
                </a:r>
                <a:r>
                  <a:rPr lang="en-US" sz="2400" dirty="0"/>
                  <a:t>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𝑔𝑎𝑡𝑒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Coherent Errors: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𝑐𝑜h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𝑔𝑎𝑡𝑒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71" y="4101375"/>
                <a:ext cx="4951370" cy="1845955"/>
              </a:xfrm>
              <a:prstGeom prst="rect">
                <a:avLst/>
              </a:prstGeom>
              <a:blipFill rotWithShape="0">
                <a:blip r:embed="rId14"/>
                <a:stretch>
                  <a:fillRect l="-1970" t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/>
          <p:cNvSpPr/>
          <p:nvPr/>
        </p:nvSpPr>
        <p:spPr>
          <a:xfrm>
            <a:off x="838200" y="623318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err="1" smtClean="0">
                <a:latin typeface="+mj-lt"/>
              </a:rPr>
              <a:t>Hacohen-Gourgy</a:t>
            </a:r>
            <a:r>
              <a:rPr lang="en-US" sz="1400" dirty="0">
                <a:latin typeface="+mj-lt"/>
              </a:rPr>
              <a:t>, S., Martin, L., </a:t>
            </a:r>
            <a:r>
              <a:rPr lang="en-US" sz="1400" dirty="0" err="1">
                <a:latin typeface="+mj-lt"/>
              </a:rPr>
              <a:t>Flurin</a:t>
            </a:r>
            <a:r>
              <a:rPr lang="en-US" sz="1400" dirty="0">
                <a:latin typeface="+mj-lt"/>
              </a:rPr>
              <a:t>, E. </a:t>
            </a:r>
            <a:r>
              <a:rPr lang="en-US" sz="1400" i="1" dirty="0">
                <a:latin typeface="+mj-lt"/>
              </a:rPr>
              <a:t>et al.</a:t>
            </a:r>
            <a:r>
              <a:rPr lang="en-US" sz="1400" dirty="0">
                <a:latin typeface="+mj-lt"/>
              </a:rPr>
              <a:t>  </a:t>
            </a:r>
            <a:r>
              <a:rPr lang="en-US" sz="1400" i="1" dirty="0">
                <a:latin typeface="+mj-lt"/>
              </a:rPr>
              <a:t>Nature</a:t>
            </a:r>
            <a:r>
              <a:rPr lang="en-US" sz="1400" dirty="0">
                <a:latin typeface="+mj-lt"/>
              </a:rPr>
              <a:t> </a:t>
            </a:r>
            <a:r>
              <a:rPr lang="en-US" sz="1400" b="1" dirty="0">
                <a:latin typeface="+mj-lt"/>
              </a:rPr>
              <a:t>538</a:t>
            </a:r>
            <a:r>
              <a:rPr lang="en-US" sz="1400" dirty="0">
                <a:latin typeface="+mj-lt"/>
              </a:rPr>
              <a:t>, 491–494 (2016</a:t>
            </a:r>
            <a:r>
              <a:rPr lang="en-US" sz="1400" dirty="0" smtClean="0">
                <a:latin typeface="+mj-lt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en-US" sz="1400" dirty="0" err="1" smtClean="0">
                <a:solidFill>
                  <a:srgbClr val="222222"/>
                </a:solidFill>
                <a:latin typeface="+mj-lt"/>
              </a:rPr>
              <a:t>Eickbusch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A., </a:t>
            </a:r>
            <a:r>
              <a:rPr lang="en-US" sz="1400" dirty="0" err="1">
                <a:solidFill>
                  <a:srgbClr val="222222"/>
                </a:solidFill>
                <a:latin typeface="+mj-lt"/>
              </a:rPr>
              <a:t>Sivak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V., Ding, A.Z. </a:t>
            </a:r>
            <a:r>
              <a:rPr lang="en-US" sz="1400" i="1" dirty="0">
                <a:solidFill>
                  <a:srgbClr val="222222"/>
                </a:solidFill>
                <a:latin typeface="+mj-lt"/>
              </a:rPr>
              <a:t>et al.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  </a:t>
            </a:r>
            <a:r>
              <a:rPr lang="en-US" sz="1400" i="1" dirty="0">
                <a:solidFill>
                  <a:srgbClr val="222222"/>
                </a:solidFill>
                <a:latin typeface="+mj-lt"/>
              </a:rPr>
              <a:t>Nat. Phys.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 </a:t>
            </a:r>
            <a:r>
              <a:rPr lang="en-US" sz="1400" b="1" dirty="0">
                <a:solidFill>
                  <a:srgbClr val="222222"/>
                </a:solidFill>
                <a:latin typeface="+mj-lt"/>
              </a:rPr>
              <a:t>18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, 1464–1469 (2022)</a:t>
            </a:r>
            <a:endParaRPr lang="en-US" sz="1400" dirty="0">
              <a:latin typeface="+mj-lt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7553709" y="1411660"/>
            <a:ext cx="1407749" cy="717166"/>
            <a:chOff x="8214249" y="3368733"/>
            <a:chExt cx="1407749" cy="717166"/>
          </a:xfrm>
        </p:grpSpPr>
        <p:pic>
          <p:nvPicPr>
            <p:cNvPr id="82" name="Picture 2" descr="Simple cosine of x function graph wave with one Vector Image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15513" r="69323" b="66795"/>
            <a:stretch/>
          </p:blipFill>
          <p:spPr bwMode="auto">
            <a:xfrm>
              <a:off x="8390345" y="3368733"/>
              <a:ext cx="1231653" cy="71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3" name="Straight Connector 82"/>
            <p:cNvCxnSpPr/>
            <p:nvPr/>
          </p:nvCxnSpPr>
          <p:spPr>
            <a:xfrm>
              <a:off x="8741442" y="3821277"/>
              <a:ext cx="51455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555992" y="3580201"/>
              <a:ext cx="832837" cy="244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8495800" y="3495623"/>
              <a:ext cx="100584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8466924" y="3712689"/>
                  <a:ext cx="17504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924" y="3712689"/>
                  <a:ext cx="175048" cy="24622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8571" r="-2857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8366289" y="3499403"/>
                  <a:ext cx="15356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289" y="3499403"/>
                  <a:ext cx="153568" cy="24622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6000" r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8214249" y="3391066"/>
                  <a:ext cx="16472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249" y="3391066"/>
                  <a:ext cx="164724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741" r="-4074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7600542" y="3312392"/>
            <a:ext cx="3629112" cy="2538540"/>
            <a:chOff x="7600542" y="3312392"/>
            <a:chExt cx="3629112" cy="2538540"/>
          </a:xfrm>
        </p:grpSpPr>
        <p:grpSp>
          <p:nvGrpSpPr>
            <p:cNvPr id="30" name="Group 29"/>
            <p:cNvGrpSpPr/>
            <p:nvPr/>
          </p:nvGrpSpPr>
          <p:grpSpPr>
            <a:xfrm>
              <a:off x="10470353" y="3312392"/>
              <a:ext cx="759301" cy="503972"/>
              <a:chOff x="5898801" y="1006904"/>
              <a:chExt cx="2402391" cy="1997553"/>
            </a:xfrm>
          </p:grpSpPr>
          <p:pic>
            <p:nvPicPr>
              <p:cNvPr id="31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1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2" name="Straight Connector 31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0554277" y="4068300"/>
              <a:ext cx="630924" cy="546609"/>
              <a:chOff x="5898801" y="1006904"/>
              <a:chExt cx="2402391" cy="1997553"/>
            </a:xfrm>
          </p:grpSpPr>
          <p:pic>
            <p:nvPicPr>
              <p:cNvPr id="39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40" name="Straight Connector 39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Oval 42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Arrow Connector 69"/>
            <p:cNvCxnSpPr/>
            <p:nvPr/>
          </p:nvCxnSpPr>
          <p:spPr>
            <a:xfrm flipV="1">
              <a:off x="9227841" y="3671685"/>
              <a:ext cx="1144621" cy="7384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9227187" y="4502722"/>
              <a:ext cx="1067430" cy="1769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9188849" y="3704748"/>
                  <a:ext cx="6196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849" y="3704748"/>
                  <a:ext cx="61965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9683523" y="4142185"/>
                  <a:ext cx="3744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523" y="4142185"/>
                  <a:ext cx="37446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9674573" y="4605639"/>
                  <a:ext cx="3744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573" y="4605639"/>
                  <a:ext cx="374461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/>
            <p:cNvCxnSpPr/>
            <p:nvPr/>
          </p:nvCxnSpPr>
          <p:spPr>
            <a:xfrm flipH="1" flipV="1">
              <a:off x="9282463" y="4980993"/>
              <a:ext cx="931821" cy="305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10" name="Group 109"/>
            <p:cNvGrpSpPr/>
            <p:nvPr/>
          </p:nvGrpSpPr>
          <p:grpSpPr>
            <a:xfrm>
              <a:off x="10545825" y="4646974"/>
              <a:ext cx="630924" cy="546609"/>
              <a:chOff x="5898801" y="1006904"/>
              <a:chExt cx="2402391" cy="1997553"/>
            </a:xfrm>
          </p:grpSpPr>
          <p:pic>
            <p:nvPicPr>
              <p:cNvPr id="111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12" name="Straight Connector 111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10557656" y="5304323"/>
              <a:ext cx="630924" cy="546609"/>
              <a:chOff x="5898801" y="1006904"/>
              <a:chExt cx="2402391" cy="1997553"/>
            </a:xfrm>
          </p:grpSpPr>
          <p:pic>
            <p:nvPicPr>
              <p:cNvPr id="119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cxnSp>
            <p:nvCxnSpPr>
              <p:cNvPr id="120" name="Straight Connector 119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Oval 122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9673292" y="5069093"/>
                  <a:ext cx="37446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3292" y="5069093"/>
                  <a:ext cx="374461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Arrow Connector 126"/>
            <p:cNvCxnSpPr/>
            <p:nvPr/>
          </p:nvCxnSpPr>
          <p:spPr>
            <a:xfrm flipH="1" flipV="1">
              <a:off x="9165924" y="5320842"/>
              <a:ext cx="1196081" cy="2193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9" name="Group 88"/>
            <p:cNvGrpSpPr/>
            <p:nvPr/>
          </p:nvGrpSpPr>
          <p:grpSpPr>
            <a:xfrm>
              <a:off x="7600542" y="4582383"/>
              <a:ext cx="1407749" cy="717166"/>
              <a:chOff x="8214249" y="3368733"/>
              <a:chExt cx="1407749" cy="717166"/>
            </a:xfrm>
          </p:grpSpPr>
          <p:pic>
            <p:nvPicPr>
              <p:cNvPr id="90" name="Picture 2" descr="Simple cosine of x function graph wave with one Vector Image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7" t="15513" r="69323" b="66795"/>
              <a:stretch/>
            </p:blipFill>
            <p:spPr bwMode="auto">
              <a:xfrm>
                <a:off x="8390345" y="3368733"/>
                <a:ext cx="1231653" cy="717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1" name="Straight Connector 90"/>
              <p:cNvCxnSpPr/>
              <p:nvPr/>
            </p:nvCxnSpPr>
            <p:spPr>
              <a:xfrm>
                <a:off x="8741442" y="3821277"/>
                <a:ext cx="514556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8555992" y="3580201"/>
                <a:ext cx="832837" cy="244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8495800" y="3495623"/>
                <a:ext cx="100584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5" name="TextBox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6924" y="3712689"/>
                    <a:ext cx="175048" cy="246221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27586" r="-24138" b="-219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6289" y="3499403"/>
                    <a:ext cx="153568" cy="246221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 l="-20000" r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7" name="TextBox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4249" y="3391066"/>
                    <a:ext cx="164724" cy="246221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 l="-44444" r="-37037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8" name="Oval 97"/>
            <p:cNvSpPr/>
            <p:nvPr/>
          </p:nvSpPr>
          <p:spPr>
            <a:xfrm>
              <a:off x="10796656" y="4383551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0805102" y="4972144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0796656" y="5643905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0775820" y="3605830"/>
              <a:ext cx="148366" cy="136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1066371" y="1601360"/>
            <a:ext cx="49513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Conditional Displacement Gates: </a:t>
            </a:r>
          </a:p>
          <a:p>
            <a:r>
              <a:rPr lang="en-US" sz="2400" dirty="0" smtClean="0"/>
              <a:t>- Use Large Displacements to enhance effective interaction strength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101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609" y="1815318"/>
                <a:ext cx="5436289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Symmetric pulse sequences to isolate conditional displacement term in Hamiltonian.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 smtClean="0"/>
                  <a:t>Universal control of single mode coupled to qubit with gate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𝐸𝐶𝐷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609" y="1815318"/>
                <a:ext cx="5436289" cy="4351338"/>
              </a:xfrm>
              <a:blipFill rotWithShape="0">
                <a:blip r:embed="rId2"/>
                <a:stretch>
                  <a:fillRect l="-145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Echoed Conditional Displacements</a:t>
            </a:r>
            <a:endParaRPr lang="en-US" sz="36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6674940" y="1924325"/>
            <a:ext cx="1607455" cy="1291717"/>
            <a:chOff x="7061982" y="4633828"/>
            <a:chExt cx="2798446" cy="1893581"/>
          </a:xfrm>
        </p:grpSpPr>
        <p:sp>
          <p:nvSpPr>
            <p:cNvPr id="80" name="Rounded Rectangle 79"/>
            <p:cNvSpPr/>
            <p:nvPr/>
          </p:nvSpPr>
          <p:spPr>
            <a:xfrm>
              <a:off x="7061982" y="4633828"/>
              <a:ext cx="2798446" cy="1893581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7182432" y="4806493"/>
              <a:ext cx="2523348" cy="1608694"/>
              <a:chOff x="6745462" y="4876251"/>
              <a:chExt cx="2523348" cy="1608694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7856170" y="4876251"/>
                <a:ext cx="1412640" cy="1515427"/>
                <a:chOff x="6629400" y="3262563"/>
                <a:chExt cx="1956768" cy="2335248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6629400" y="3942348"/>
                  <a:ext cx="1956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6629400" y="5482389"/>
                  <a:ext cx="1956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Rounded Rectangle 99"/>
                <p:cNvSpPr/>
                <p:nvPr/>
              </p:nvSpPr>
              <p:spPr>
                <a:xfrm>
                  <a:off x="6735697" y="3262563"/>
                  <a:ext cx="1600200" cy="135957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7607137" y="4622132"/>
                  <a:ext cx="0" cy="89835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Oval 101"/>
                <p:cNvSpPr/>
                <p:nvPr/>
              </p:nvSpPr>
              <p:spPr>
                <a:xfrm>
                  <a:off x="7489832" y="5405305"/>
                  <a:ext cx="216568" cy="19250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699449" y="3552491"/>
                      <a:ext cx="1853168" cy="6952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oMath>
                      </a14:m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9449" y="3552491"/>
                      <a:ext cx="1853168" cy="6952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2381" t="-3922" b="-196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4" name="TextBox 83"/>
              <p:cNvSpPr txBox="1"/>
              <p:nvPr/>
            </p:nvSpPr>
            <p:spPr>
              <a:xfrm>
                <a:off x="6765592" y="5075436"/>
                <a:ext cx="1026737" cy="406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Mode </a:t>
                </a:r>
                <a:endParaRPr lang="en-US" sz="12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745462" y="6078881"/>
                <a:ext cx="1026737" cy="406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Qubit</a:t>
                </a:r>
                <a:endParaRPr lang="en-US" sz="12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8495614" y="2212843"/>
                <a:ext cx="3829831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614" y="2212843"/>
                <a:ext cx="3829831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8541021" y="2445810"/>
                <a:ext cx="1453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021" y="2445810"/>
                <a:ext cx="14537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3333" r="-5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3282662" y="6351303"/>
            <a:ext cx="7277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 err="1">
                <a:solidFill>
                  <a:srgbClr val="222222"/>
                </a:solidFill>
              </a:rPr>
              <a:t>Eickbusch</a:t>
            </a:r>
            <a:r>
              <a:rPr lang="en-US" sz="1400" dirty="0">
                <a:solidFill>
                  <a:srgbClr val="222222"/>
                </a:solidFill>
              </a:rPr>
              <a:t>, A., </a:t>
            </a:r>
            <a:r>
              <a:rPr lang="en-US" sz="1400" dirty="0" err="1">
                <a:solidFill>
                  <a:srgbClr val="222222"/>
                </a:solidFill>
              </a:rPr>
              <a:t>Sivak</a:t>
            </a:r>
            <a:r>
              <a:rPr lang="en-US" sz="1400" dirty="0">
                <a:solidFill>
                  <a:srgbClr val="222222"/>
                </a:solidFill>
              </a:rPr>
              <a:t>, V., Ding, A.Z. et al. </a:t>
            </a:r>
            <a:r>
              <a:rPr lang="en-US" sz="1400" i="1" dirty="0">
                <a:solidFill>
                  <a:srgbClr val="222222"/>
                </a:solidFill>
              </a:rPr>
              <a:t> Nat. Phys. </a:t>
            </a:r>
            <a:r>
              <a:rPr lang="en-US" sz="1400" dirty="0">
                <a:solidFill>
                  <a:srgbClr val="222222"/>
                </a:solidFill>
              </a:rPr>
              <a:t>18, 1464–1469 (2022)</a:t>
            </a:r>
            <a:endParaRPr lang="en-US" sz="1400" dirty="0"/>
          </a:p>
          <a:p>
            <a:pPr fontAlgn="base"/>
            <a:endParaRPr lang="en-US" sz="1400" i="1" dirty="0">
              <a:latin typeface="Noto Sans Symbols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8351178" y="3640660"/>
            <a:ext cx="3478442" cy="2279568"/>
            <a:chOff x="927883" y="2232330"/>
            <a:chExt cx="4060045" cy="2767028"/>
          </a:xfrm>
        </p:grpSpPr>
        <p:grpSp>
          <p:nvGrpSpPr>
            <p:cNvPr id="108" name="Group 107"/>
            <p:cNvGrpSpPr/>
            <p:nvPr/>
          </p:nvGrpSpPr>
          <p:grpSpPr>
            <a:xfrm>
              <a:off x="927883" y="2232330"/>
              <a:ext cx="4060045" cy="2731610"/>
              <a:chOff x="1319769" y="3509587"/>
              <a:chExt cx="4060045" cy="273161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319769" y="3509587"/>
                <a:ext cx="4060045" cy="2731610"/>
                <a:chOff x="7602318" y="3367524"/>
                <a:chExt cx="4060045" cy="2731610"/>
              </a:xfrm>
            </p:grpSpPr>
            <p:grpSp>
              <p:nvGrpSpPr>
                <p:cNvPr id="117" name="Group 116"/>
                <p:cNvGrpSpPr/>
                <p:nvPr/>
              </p:nvGrpSpPr>
              <p:grpSpPr>
                <a:xfrm>
                  <a:off x="7602318" y="3367524"/>
                  <a:ext cx="4060045" cy="1745897"/>
                  <a:chOff x="7571049" y="4053324"/>
                  <a:chExt cx="3805769" cy="1451643"/>
                </a:xfrm>
              </p:grpSpPr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8055713" y="4053324"/>
                    <a:ext cx="3321105" cy="1451643"/>
                    <a:chOff x="7827113" y="2994545"/>
                    <a:chExt cx="3321105" cy="1451643"/>
                  </a:xfrm>
                </p:grpSpPr>
                <p:cxnSp>
                  <p:nvCxnSpPr>
                    <p:cNvPr id="127" name="Straight Arrow Connector 126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8" name="TextBox 127"/>
                        <p:cNvSpPr txBox="1"/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26" name="Straight Arrow Connector 125"/>
                  <p:cNvCxnSpPr/>
                  <p:nvPr/>
                </p:nvCxnSpPr>
                <p:spPr>
                  <a:xfrm>
                    <a:off x="7571049" y="4886274"/>
                    <a:ext cx="258360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8" name="Straight Arrow Connector 117"/>
                <p:cNvCxnSpPr/>
                <p:nvPr/>
              </p:nvCxnSpPr>
              <p:spPr>
                <a:xfrm>
                  <a:off x="8116634" y="5268956"/>
                  <a:ext cx="12032" cy="83017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V="1">
                  <a:off x="7932528" y="5813821"/>
                  <a:ext cx="2790768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571" r="-1429" b="-29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1" name="Straight Arrow Connector 120"/>
                <p:cNvCxnSpPr/>
                <p:nvPr/>
              </p:nvCxnSpPr>
              <p:spPr>
                <a:xfrm>
                  <a:off x="8429350" y="3748650"/>
                  <a:ext cx="0" cy="59220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1429" r="-16667" b="-3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3" name="Straight Arrow Connector 122"/>
                <p:cNvCxnSpPr/>
                <p:nvPr/>
              </p:nvCxnSpPr>
              <p:spPr>
                <a:xfrm flipH="1">
                  <a:off x="8373878" y="4706252"/>
                  <a:ext cx="535427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8466683" y="4811111"/>
                      <a:ext cx="497618" cy="69558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6683" y="4811111"/>
                      <a:ext cx="497618" cy="69558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1" name="Freeform 110"/>
              <p:cNvSpPr/>
              <p:nvPr/>
            </p:nvSpPr>
            <p:spPr>
              <a:xfrm>
                <a:off x="1834085" y="390639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3498862" y="3902228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/>
              <p:cNvSpPr/>
              <p:nvPr/>
            </p:nvSpPr>
            <p:spPr>
              <a:xfrm flipV="1">
                <a:off x="2626756" y="4481565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/>
              <p:cNvSpPr/>
              <p:nvPr/>
            </p:nvSpPr>
            <p:spPr>
              <a:xfrm flipV="1">
                <a:off x="2886644" y="4479423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2738749" y="5341592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32000" r="-28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9630" r="-29630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412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Echoed Conditional Gates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552398" y="2406306"/>
                <a:ext cx="2936575" cy="59122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398" y="2406306"/>
                <a:ext cx="2936575" cy="591226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16407" y="4124664"/>
            <a:ext cx="2173717" cy="1522549"/>
            <a:chOff x="7061982" y="4633828"/>
            <a:chExt cx="2798446" cy="1893581"/>
          </a:xfrm>
        </p:grpSpPr>
        <p:sp>
          <p:nvSpPr>
            <p:cNvPr id="8" name="Rounded Rectangle 7"/>
            <p:cNvSpPr/>
            <p:nvPr/>
          </p:nvSpPr>
          <p:spPr>
            <a:xfrm>
              <a:off x="7061982" y="4633828"/>
              <a:ext cx="2798446" cy="1893581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182432" y="4806493"/>
              <a:ext cx="2523348" cy="1571960"/>
              <a:chOff x="6745462" y="4876251"/>
              <a:chExt cx="2523348" cy="157196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856170" y="4876251"/>
                <a:ext cx="1412640" cy="1515427"/>
                <a:chOff x="6629400" y="3262563"/>
                <a:chExt cx="1956768" cy="2335248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629400" y="3942348"/>
                  <a:ext cx="1956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629400" y="5482389"/>
                  <a:ext cx="1956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/>
                <p:cNvSpPr/>
                <p:nvPr/>
              </p:nvSpPr>
              <p:spPr>
                <a:xfrm>
                  <a:off x="6735697" y="3262563"/>
                  <a:ext cx="1600200" cy="135957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607137" y="4622132"/>
                  <a:ext cx="0" cy="89835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>
                  <a:off x="7489832" y="5405305"/>
                  <a:ext cx="216568" cy="19250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6699448" y="3552490"/>
                      <a:ext cx="1853168" cy="7668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oMath>
                      </a14:m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9448" y="3552490"/>
                      <a:ext cx="1853168" cy="76681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5848" t="-7576" b="-257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" name="TextBox 11"/>
              <p:cNvSpPr txBox="1"/>
              <p:nvPr/>
            </p:nvSpPr>
            <p:spPr>
              <a:xfrm>
                <a:off x="6765591" y="5075436"/>
                <a:ext cx="1026737" cy="44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Mode 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745462" y="6078879"/>
                <a:ext cx="102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Qubit</a:t>
                </a:r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278932" y="4504602"/>
                <a:ext cx="3634135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32" y="4504602"/>
                <a:ext cx="3634135" cy="783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8908211" y="3746154"/>
            <a:ext cx="3478442" cy="2279568"/>
            <a:chOff x="927883" y="2232330"/>
            <a:chExt cx="4060045" cy="2767028"/>
          </a:xfrm>
        </p:grpSpPr>
        <p:grpSp>
          <p:nvGrpSpPr>
            <p:cNvPr id="27" name="Group 26"/>
            <p:cNvGrpSpPr/>
            <p:nvPr/>
          </p:nvGrpSpPr>
          <p:grpSpPr>
            <a:xfrm>
              <a:off x="927883" y="2232330"/>
              <a:ext cx="4060045" cy="2731610"/>
              <a:chOff x="1319769" y="3509587"/>
              <a:chExt cx="4060045" cy="273161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319769" y="3509587"/>
                <a:ext cx="4060045" cy="2731610"/>
                <a:chOff x="7602318" y="3367524"/>
                <a:chExt cx="4060045" cy="273161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7602318" y="3367524"/>
                  <a:ext cx="4060045" cy="1745897"/>
                  <a:chOff x="7571049" y="4053324"/>
                  <a:chExt cx="3805769" cy="1451643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8055713" y="4053324"/>
                    <a:ext cx="3321105" cy="1451643"/>
                    <a:chOff x="7827113" y="2994545"/>
                    <a:chExt cx="3321105" cy="1451643"/>
                  </a:xfrm>
                </p:grpSpPr>
                <p:cxnSp>
                  <p:nvCxnSpPr>
                    <p:cNvPr id="48" name="Straight Arrow Connector 47"/>
                    <p:cNvCxnSpPr/>
                    <p:nvPr/>
                  </p:nvCxnSpPr>
                  <p:spPr>
                    <a:xfrm>
                      <a:off x="7827113" y="2994545"/>
                      <a:ext cx="0" cy="1451643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TextBox 48"/>
                        <p:cNvSpPr txBox="1"/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94508" y="3274639"/>
                          <a:ext cx="2453710" cy="307085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7" name="Straight Arrow Connector 46"/>
                  <p:cNvCxnSpPr/>
                  <p:nvPr/>
                </p:nvCxnSpPr>
                <p:spPr>
                  <a:xfrm>
                    <a:off x="7571049" y="4886274"/>
                    <a:ext cx="2583604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8116634" y="5268956"/>
                  <a:ext cx="12032" cy="83017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 flipV="1">
                  <a:off x="7932528" y="5813821"/>
                  <a:ext cx="2790768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23296" y="5171145"/>
                      <a:ext cx="498598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571" r="-1429" b="-29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8429350" y="3748650"/>
                  <a:ext cx="0" cy="59220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9148" y="3391064"/>
                      <a:ext cx="298094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1429" r="-16667" b="-3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H="1">
                  <a:off x="8373878" y="4706252"/>
                  <a:ext cx="535427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8466683" y="4811111"/>
                      <a:ext cx="497618" cy="69558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6683" y="4811111"/>
                      <a:ext cx="497618" cy="69558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2" name="Freeform 31"/>
              <p:cNvSpPr/>
              <p:nvPr/>
            </p:nvSpPr>
            <p:spPr>
              <a:xfrm>
                <a:off x="1834085" y="3906390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3498862" y="3902228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/>
              <p:cNvSpPr/>
              <p:nvPr/>
            </p:nvSpPr>
            <p:spPr>
              <a:xfrm flipV="1">
                <a:off x="2626756" y="4481565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 flipV="1">
                <a:off x="2886644" y="4479423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738749" y="5341592"/>
                <a:ext cx="217306" cy="594661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271" y="4372879"/>
                    <a:ext cx="14991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32000" r="-28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470" y="4722359"/>
                  <a:ext cx="194092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9630" r="-29630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Rectangle 49"/>
          <p:cNvSpPr/>
          <p:nvPr/>
        </p:nvSpPr>
        <p:spPr>
          <a:xfrm>
            <a:off x="3282662" y="6351303"/>
            <a:ext cx="7277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 err="1">
                <a:solidFill>
                  <a:srgbClr val="222222"/>
                </a:solidFill>
              </a:rPr>
              <a:t>Eickbusch</a:t>
            </a:r>
            <a:r>
              <a:rPr lang="en-US" sz="1400" dirty="0">
                <a:solidFill>
                  <a:srgbClr val="222222"/>
                </a:solidFill>
              </a:rPr>
              <a:t>, A., </a:t>
            </a:r>
            <a:r>
              <a:rPr lang="en-US" sz="1400" dirty="0" err="1">
                <a:solidFill>
                  <a:srgbClr val="222222"/>
                </a:solidFill>
              </a:rPr>
              <a:t>Sivak</a:t>
            </a:r>
            <a:r>
              <a:rPr lang="en-US" sz="1400" dirty="0">
                <a:solidFill>
                  <a:srgbClr val="222222"/>
                </a:solidFill>
              </a:rPr>
              <a:t>, V., Ding, A.Z. et al. </a:t>
            </a:r>
            <a:r>
              <a:rPr lang="en-US" sz="1400" i="1" dirty="0">
                <a:solidFill>
                  <a:srgbClr val="222222"/>
                </a:solidFill>
              </a:rPr>
              <a:t> Nat. Phys. </a:t>
            </a:r>
            <a:r>
              <a:rPr lang="en-US" sz="1400" dirty="0">
                <a:solidFill>
                  <a:srgbClr val="222222"/>
                </a:solidFill>
              </a:rPr>
              <a:t>18, 1464–1469 (2022)</a:t>
            </a:r>
            <a:endParaRPr lang="en-US" sz="1400" dirty="0"/>
          </a:p>
          <a:p>
            <a:pPr fontAlgn="base"/>
            <a:endParaRPr lang="en-US" sz="1400" i="1" dirty="0">
              <a:latin typeface="Noto Sans Symbol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911309" y="475803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09" y="4758038"/>
                <a:ext cx="226023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194831" y="4725111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831" y="4725111"/>
                <a:ext cx="226023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10811" r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682150" y="1534635"/>
                <a:ext cx="2827697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150" y="1534635"/>
                <a:ext cx="2827697" cy="41684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234105" y="2550465"/>
                <a:ext cx="1048557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105" y="2550465"/>
                <a:ext cx="1048557" cy="378886"/>
              </a:xfrm>
              <a:prstGeom prst="rect">
                <a:avLst/>
              </a:prstGeom>
              <a:blipFill rotWithShape="0">
                <a:blip r:embed="rId19"/>
                <a:stretch>
                  <a:fillRect l="-6395" t="-3175" r="-11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9254934" y="2491496"/>
                <a:ext cx="10773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934" y="2491496"/>
                <a:ext cx="1077346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6215" t="-1667" r="-56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982986" y="2041413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986" y="2041413"/>
                <a:ext cx="226023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10526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783777" y="260140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77" y="2601408"/>
                <a:ext cx="226023" cy="276999"/>
              </a:xfrm>
              <a:prstGeom prst="rect">
                <a:avLst/>
              </a:prstGeom>
              <a:blipFill rotWithShape="0">
                <a:blip r:embed="rId22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8307842" y="2584830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842" y="2584830"/>
                <a:ext cx="226023" cy="276999"/>
              </a:xfrm>
              <a:prstGeom prst="rect">
                <a:avLst/>
              </a:prstGeom>
              <a:blipFill rotWithShape="0">
                <a:blip r:embed="rId23"/>
                <a:stretch>
                  <a:fillRect l="-24324" r="-1891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72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714635" y="3516898"/>
            <a:ext cx="4792363" cy="1509235"/>
            <a:chOff x="6714635" y="3516898"/>
            <a:chExt cx="4792363" cy="1509235"/>
          </a:xfrm>
        </p:grpSpPr>
        <p:grpSp>
          <p:nvGrpSpPr>
            <p:cNvPr id="5" name="Group 4"/>
            <p:cNvGrpSpPr/>
            <p:nvPr/>
          </p:nvGrpSpPr>
          <p:grpSpPr>
            <a:xfrm>
              <a:off x="6714635" y="4220341"/>
              <a:ext cx="1945355" cy="805792"/>
              <a:chOff x="7246444" y="4322515"/>
              <a:chExt cx="1588802" cy="7009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7246444" y="4322515"/>
                <a:ext cx="1099772" cy="700920"/>
                <a:chOff x="8317935" y="3368733"/>
                <a:chExt cx="1304063" cy="744191"/>
              </a:xfrm>
            </p:grpSpPr>
            <p:pic>
              <p:nvPicPr>
                <p:cNvPr id="29" name="Picture 2" descr="Simple cosine of x function graph wave with one Vector Image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77" t="15513" r="69323" b="66795"/>
                <a:stretch/>
              </p:blipFill>
              <p:spPr bwMode="auto">
                <a:xfrm>
                  <a:off x="8390345" y="3368733"/>
                  <a:ext cx="1231653" cy="7171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8832586" y="3926449"/>
                  <a:ext cx="337503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8639157" y="3666623"/>
                  <a:ext cx="679113" cy="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8530106" y="3521321"/>
                  <a:ext cx="905452" cy="0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8610747" y="3851503"/>
                      <a:ext cx="207564" cy="2614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10747" y="3851503"/>
                      <a:ext cx="207564" cy="261421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4286" r="-11429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8441928" y="3613359"/>
                      <a:ext cx="182093" cy="2614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TextBox 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1928" y="3613359"/>
                      <a:ext cx="182093" cy="261421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3226" r="-32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8317935" y="3457790"/>
                      <a:ext cx="195324" cy="2614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7935" y="3457790"/>
                      <a:ext cx="195324" cy="261421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3529" r="-20588"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" name="Straight Arrow Connector 24"/>
              <p:cNvCxnSpPr/>
              <p:nvPr/>
            </p:nvCxnSpPr>
            <p:spPr>
              <a:xfrm>
                <a:off x="8188561" y="4598387"/>
                <a:ext cx="0" cy="246884"/>
              </a:xfrm>
              <a:prstGeom prst="straightConnector1">
                <a:avLst/>
              </a:prstGeom>
              <a:ln w="3175">
                <a:solidFill>
                  <a:schemeClr val="accent2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29" idx="3"/>
              </p:cNvCxnSpPr>
              <p:nvPr/>
            </p:nvCxnSpPr>
            <p:spPr>
              <a:xfrm>
                <a:off x="8098908" y="4606914"/>
                <a:ext cx="274320" cy="0"/>
              </a:xfrm>
              <a:prstGeom prst="line">
                <a:avLst/>
              </a:prstGeom>
              <a:ln w="3175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7984498" y="4847803"/>
                <a:ext cx="408126" cy="0"/>
              </a:xfrm>
              <a:prstGeom prst="line">
                <a:avLst/>
              </a:prstGeom>
              <a:ln w="3175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8207575" y="4551830"/>
                    <a:ext cx="62767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07575" y="4551830"/>
                    <a:ext cx="627671" cy="338554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/>
            <p:cNvGrpSpPr/>
            <p:nvPr/>
          </p:nvGrpSpPr>
          <p:grpSpPr>
            <a:xfrm>
              <a:off x="9455046" y="3627692"/>
              <a:ext cx="742679" cy="592394"/>
              <a:chOff x="5898801" y="1006904"/>
              <a:chExt cx="2402391" cy="1997553"/>
            </a:xfrm>
          </p:grpSpPr>
          <p:pic>
            <p:nvPicPr>
              <p:cNvPr id="17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" name="Straight Connector 17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ounded Rectangle 6"/>
            <p:cNvSpPr/>
            <p:nvPr/>
          </p:nvSpPr>
          <p:spPr>
            <a:xfrm>
              <a:off x="9246390" y="3516898"/>
              <a:ext cx="2260608" cy="7755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468735" y="3743500"/>
              <a:ext cx="742679" cy="592394"/>
              <a:chOff x="5898801" y="1006904"/>
              <a:chExt cx="2402391" cy="1997553"/>
            </a:xfrm>
          </p:grpSpPr>
          <p:pic>
            <p:nvPicPr>
              <p:cNvPr id="10" name="Picture 2" descr="Parabola Clip Art at Clker.com - vector clip art online, royalty free &amp;  public domain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01" y="1027906"/>
                <a:ext cx="2402391" cy="1976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/>
              <p:cNvCxnSpPr/>
              <p:nvPr/>
            </p:nvCxnSpPr>
            <p:spPr>
              <a:xfrm>
                <a:off x="6471138" y="2481943"/>
                <a:ext cx="12258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251749" y="1991249"/>
                <a:ext cx="169649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030685" y="1530699"/>
                <a:ext cx="210312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>
                <a:off x="7033846" y="1370710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029657" y="1187328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029656" y="1006904"/>
                <a:ext cx="70339" cy="662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8788919" y="4608606"/>
              <a:ext cx="719520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676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 ECD: State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32467" y="1747032"/>
                <a:ext cx="3468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467" y="1747032"/>
                <a:ext cx="346825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431653"/>
                <a:ext cx="2117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170" r="-461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163" y="1905297"/>
                <a:ext cx="21849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073" r="-167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1" y="2249850"/>
            <a:ext cx="5493657" cy="4578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9" y="2089963"/>
            <a:ext cx="548641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803" y="399920"/>
            <a:ext cx="10515600" cy="1325563"/>
          </a:xfrm>
        </p:spPr>
        <p:txBody>
          <a:bodyPr/>
          <a:lstStyle/>
          <a:p>
            <a:r>
              <a:rPr lang="en-US" dirty="0"/>
              <a:t>Two Mode ECD: State Transfer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834184" y="1927341"/>
            <a:ext cx="8625569" cy="1828800"/>
            <a:chOff x="942201" y="1799600"/>
            <a:chExt cx="10534182" cy="2494104"/>
          </a:xfrm>
        </p:grpSpPr>
        <p:sp>
          <p:nvSpPr>
            <p:cNvPr id="22" name="Rounded Rectangle 21"/>
            <p:cNvSpPr/>
            <p:nvPr/>
          </p:nvSpPr>
          <p:spPr>
            <a:xfrm>
              <a:off x="942201" y="1799600"/>
              <a:ext cx="10534182" cy="2494104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2078753" y="2351612"/>
              <a:ext cx="8961120" cy="3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041383" y="3149600"/>
              <a:ext cx="8961120" cy="158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037167" y="3957332"/>
              <a:ext cx="8961120" cy="401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41465" y="2987978"/>
              <a:ext cx="1193392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1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58049" y="2175241"/>
              <a:ext cx="1042825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2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28565" y="3799723"/>
              <a:ext cx="917549" cy="4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Qubit</a:t>
              </a:r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069720" y="2024167"/>
              <a:ext cx="2665566" cy="2122192"/>
              <a:chOff x="2069720" y="2024167"/>
              <a:chExt cx="2665566" cy="2122192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974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3" name="Group 42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3871" t="-5357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1" name="Rounded 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5"/>
                    <a:stretch>
                      <a:fillRect l="-6202" r="-11628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/>
            <p:cNvGrpSpPr/>
            <p:nvPr/>
          </p:nvGrpSpPr>
          <p:grpSpPr>
            <a:xfrm>
              <a:off x="4553506" y="1985145"/>
              <a:ext cx="2665566" cy="2122192"/>
              <a:chOff x="2069720" y="2024167"/>
              <a:chExt cx="2665566" cy="2122192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289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4" name="Group 63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8" name="Oval 67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3205" t="-5357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ounded Rectangle 64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5" name="Rounded Rectangle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8"/>
                    <a:stretch>
                      <a:fillRect l="-6202" r="-11628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/>
            <p:cNvGrpSpPr/>
            <p:nvPr/>
          </p:nvGrpSpPr>
          <p:grpSpPr>
            <a:xfrm>
              <a:off x="8349505" y="2004445"/>
              <a:ext cx="2665566" cy="2122192"/>
              <a:chOff x="2069720" y="2024167"/>
              <a:chExt cx="2665566" cy="2122192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2819430" y="2818052"/>
                <a:ext cx="867771" cy="652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 flipH="1">
                <a:off x="3308101" y="3470518"/>
                <a:ext cx="0" cy="567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3242321" y="3976190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478" y="2974755"/>
                    <a:ext cx="1057812" cy="43784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3974" t="-5357" r="-662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5" name="Group 74"/>
              <p:cNvGrpSpPr/>
              <p:nvPr/>
            </p:nvGrpSpPr>
            <p:grpSpPr>
              <a:xfrm>
                <a:off x="3628148" y="2024167"/>
                <a:ext cx="1107138" cy="2037606"/>
                <a:chOff x="3628148" y="2024167"/>
                <a:chExt cx="1107138" cy="2037606"/>
              </a:xfrm>
            </p:grpSpPr>
            <p:sp>
              <p:nvSpPr>
                <p:cNvPr id="77" name="Rounded Rectangle 76"/>
                <p:cNvSpPr/>
                <p:nvPr/>
              </p:nvSpPr>
              <p:spPr>
                <a:xfrm>
                  <a:off x="3628148" y="2024167"/>
                  <a:ext cx="931448" cy="64539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 flipH="1">
                  <a:off x="4096785" y="2669559"/>
                  <a:ext cx="0" cy="13380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Oval 78"/>
                <p:cNvSpPr/>
                <p:nvPr/>
              </p:nvSpPr>
              <p:spPr>
                <a:xfrm>
                  <a:off x="4036064" y="3957725"/>
                  <a:ext cx="121443" cy="104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ECD(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oMath>
                      </a14:m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8120" y="2175240"/>
                      <a:ext cx="1087166" cy="43784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3871"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ounded Rectangle 75"/>
                  <p:cNvSpPr/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76" name="Rounded Rectangle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720" y="3751655"/>
                    <a:ext cx="888500" cy="394704"/>
                  </a:xfrm>
                  <a:prstGeom prst="roundRect">
                    <a:avLst/>
                  </a:prstGeom>
                  <a:blipFill rotWithShape="0">
                    <a:blip r:embed="rId11"/>
                    <a:stretch>
                      <a:fillRect l="-7752" r="-13178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/>
            <p:cNvGrpSpPr/>
            <p:nvPr/>
          </p:nvGrpSpPr>
          <p:grpSpPr>
            <a:xfrm>
              <a:off x="7576034" y="2291103"/>
              <a:ext cx="483035" cy="105276"/>
              <a:chOff x="7576034" y="2291103"/>
              <a:chExt cx="483035" cy="105276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593150" y="3094379"/>
              <a:ext cx="483035" cy="105276"/>
              <a:chOff x="7576034" y="2291103"/>
              <a:chExt cx="483035" cy="10527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601997" y="3915921"/>
              <a:ext cx="483035" cy="105276"/>
              <a:chOff x="7576034" y="2291103"/>
              <a:chExt cx="483035" cy="105276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3" name="Group 212"/>
          <p:cNvGrpSpPr/>
          <p:nvPr/>
        </p:nvGrpSpPr>
        <p:grpSpPr>
          <a:xfrm>
            <a:off x="1868967" y="4741333"/>
            <a:ext cx="8618683" cy="1829184"/>
            <a:chOff x="1322525" y="4663909"/>
            <a:chExt cx="9173333" cy="1928532"/>
          </a:xfrm>
        </p:grpSpPr>
        <p:sp>
          <p:nvSpPr>
            <p:cNvPr id="149" name="Rounded Rectangle 148"/>
            <p:cNvSpPr/>
            <p:nvPr/>
          </p:nvSpPr>
          <p:spPr>
            <a:xfrm>
              <a:off x="1322525" y="4663909"/>
              <a:ext cx="9173333" cy="1928532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/>
            <p:cNvCxnSpPr/>
            <p:nvPr/>
          </p:nvCxnSpPr>
          <p:spPr>
            <a:xfrm flipV="1">
              <a:off x="2312253" y="5090745"/>
              <a:ext cx="7803486" cy="2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2279710" y="5707778"/>
              <a:ext cx="7803486" cy="12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2276039" y="6332346"/>
              <a:ext cx="7803486" cy="310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1408966" y="5582806"/>
              <a:ext cx="103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1</a:t>
              </a:r>
              <a:endParaRPr lang="en-US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423407" y="4954368"/>
              <a:ext cx="908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2</a:t>
              </a:r>
              <a:endParaRPr 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484814" y="6210477"/>
              <a:ext cx="799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Qubit</a:t>
              </a:r>
              <a:endParaRPr lang="en-US" dirty="0"/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2957245" y="5451413"/>
              <a:ext cx="755669" cy="5045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H="1">
              <a:off x="3382788" y="5955923"/>
              <a:ext cx="0" cy="439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3325505" y="6346927"/>
              <a:ext cx="105754" cy="804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2923325" y="5572581"/>
                  <a:ext cx="9211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ECD(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3325" y="5572581"/>
                  <a:ext cx="921159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974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Rounded Rectangle 195"/>
                <p:cNvSpPr/>
                <p:nvPr/>
              </p:nvSpPr>
              <p:spPr>
                <a:xfrm>
                  <a:off x="2304386" y="6173309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96" name="Rounded Rectangle 1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4386" y="6173309"/>
                  <a:ext cx="773720" cy="305199"/>
                </a:xfrm>
                <a:prstGeom prst="roundRect">
                  <a:avLst/>
                </a:prstGeom>
                <a:blipFill rotWithShape="0">
                  <a:blip r:embed="rId13"/>
                  <a:stretch>
                    <a:fillRect l="-6202" r="-1240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Rounded Rectangle 180"/>
            <p:cNvSpPr/>
            <p:nvPr/>
          </p:nvSpPr>
          <p:spPr>
            <a:xfrm>
              <a:off x="5120166" y="5421240"/>
              <a:ext cx="755669" cy="5045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/>
            <p:cNvCxnSpPr/>
            <p:nvPr/>
          </p:nvCxnSpPr>
          <p:spPr>
            <a:xfrm flipH="1">
              <a:off x="5545709" y="5925750"/>
              <a:ext cx="0" cy="439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5488426" y="6316754"/>
              <a:ext cx="105754" cy="804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5059297" y="5514937"/>
                  <a:ext cx="9211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ECD(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297" y="5514937"/>
                  <a:ext cx="921159" cy="33855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3311" t="-5357" r="-1325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5" name="Group 184"/>
            <p:cNvGrpSpPr/>
            <p:nvPr/>
          </p:nvGrpSpPr>
          <p:grpSpPr>
            <a:xfrm>
              <a:off x="7143132" y="4801830"/>
              <a:ext cx="948575" cy="1575551"/>
              <a:chOff x="3628148" y="2024167"/>
              <a:chExt cx="1089295" cy="2037606"/>
            </a:xfrm>
          </p:grpSpPr>
          <p:sp>
            <p:nvSpPr>
              <p:cNvPr id="187" name="Rounded Rectangle 186"/>
              <p:cNvSpPr/>
              <p:nvPr/>
            </p:nvSpPr>
            <p:spPr>
              <a:xfrm>
                <a:off x="3628148" y="2024167"/>
                <a:ext cx="931448" cy="64539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8" name="Straight Connector 187"/>
              <p:cNvCxnSpPr/>
              <p:nvPr/>
            </p:nvCxnSpPr>
            <p:spPr>
              <a:xfrm flipH="1">
                <a:off x="4096785" y="2669559"/>
                <a:ext cx="0" cy="13380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9" name="Oval 188"/>
              <p:cNvSpPr/>
              <p:nvPr/>
            </p:nvSpPr>
            <p:spPr>
              <a:xfrm>
                <a:off x="4036064" y="3957725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3630277" y="2127943"/>
                    <a:ext cx="1087166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0" name="TextBox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0277" y="2127943"/>
                    <a:ext cx="1087166" cy="43784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3205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Rounded Rectangle 185"/>
                <p:cNvSpPr/>
                <p:nvPr/>
              </p:nvSpPr>
              <p:spPr>
                <a:xfrm>
                  <a:off x="4448177" y="6163532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86" name="Rounded Rectangle 1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8177" y="6163532"/>
                  <a:ext cx="773720" cy="305199"/>
                </a:xfrm>
                <a:prstGeom prst="roundRect">
                  <a:avLst/>
                </a:prstGeom>
                <a:blipFill rotWithShape="0">
                  <a:blip r:embed="rId16"/>
                  <a:stretch>
                    <a:fillRect l="-9302" r="-14729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5" name="Group 174"/>
            <p:cNvGrpSpPr/>
            <p:nvPr/>
          </p:nvGrpSpPr>
          <p:grpSpPr>
            <a:xfrm>
              <a:off x="9338994" y="4787832"/>
              <a:ext cx="964113" cy="1575551"/>
              <a:chOff x="3628148" y="2024167"/>
              <a:chExt cx="1107138" cy="2037606"/>
            </a:xfrm>
          </p:grpSpPr>
          <p:sp>
            <p:nvSpPr>
              <p:cNvPr id="177" name="Rounded Rectangle 176"/>
              <p:cNvSpPr/>
              <p:nvPr/>
            </p:nvSpPr>
            <p:spPr>
              <a:xfrm>
                <a:off x="3628148" y="2024167"/>
                <a:ext cx="931448" cy="64539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/>
              <p:cNvCxnSpPr/>
              <p:nvPr/>
            </p:nvCxnSpPr>
            <p:spPr>
              <a:xfrm flipH="1">
                <a:off x="4096785" y="2669559"/>
                <a:ext cx="0" cy="13380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9" name="Oval 178"/>
              <p:cNvSpPr/>
              <p:nvPr/>
            </p:nvSpPr>
            <p:spPr>
              <a:xfrm>
                <a:off x="4036064" y="3957725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TextBox 179"/>
                  <p:cNvSpPr txBox="1"/>
                  <p:nvPr/>
                </p:nvSpPr>
                <p:spPr>
                  <a:xfrm>
                    <a:off x="3648120" y="2175240"/>
                    <a:ext cx="1087166" cy="437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8120" y="2175240"/>
                    <a:ext cx="1087166" cy="43784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3226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Rounded Rectangle 175"/>
                <p:cNvSpPr/>
                <p:nvPr/>
              </p:nvSpPr>
              <p:spPr>
                <a:xfrm>
                  <a:off x="8788022" y="6151035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76" name="Rounded Rectangle 1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022" y="6151035"/>
                  <a:ext cx="773720" cy="305199"/>
                </a:xfrm>
                <a:prstGeom prst="roundRect">
                  <a:avLst/>
                </a:prstGeom>
                <a:blipFill rotWithShape="0">
                  <a:blip r:embed="rId18"/>
                  <a:stretch>
                    <a:fillRect l="-7752" r="-1317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3857383" y="5663921"/>
              <a:ext cx="428339" cy="716649"/>
              <a:chOff x="7114277" y="5665079"/>
              <a:chExt cx="428339" cy="716649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7429157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7281604" y="566602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114277" y="5665079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7436861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7289308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121981" y="630032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Rounded Rectangle 201"/>
                <p:cNvSpPr/>
                <p:nvPr/>
              </p:nvSpPr>
              <p:spPr>
                <a:xfrm>
                  <a:off x="6601231" y="6144327"/>
                  <a:ext cx="773720" cy="3051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02" name="Rounded Rectangle 2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31" y="6144327"/>
                  <a:ext cx="773720" cy="305199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 l="-6202" r="-1162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3" name="Group 202"/>
            <p:cNvGrpSpPr/>
            <p:nvPr/>
          </p:nvGrpSpPr>
          <p:grpSpPr>
            <a:xfrm>
              <a:off x="8130038" y="5045032"/>
              <a:ext cx="443244" cy="1337771"/>
              <a:chOff x="7099372" y="5043957"/>
              <a:chExt cx="443244" cy="1337771"/>
            </a:xfrm>
          </p:grpSpPr>
          <p:sp>
            <p:nvSpPr>
              <p:cNvPr id="204" name="Oval 203"/>
              <p:cNvSpPr/>
              <p:nvPr/>
            </p:nvSpPr>
            <p:spPr>
              <a:xfrm>
                <a:off x="7414252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266699" y="504490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099372" y="5043957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7436861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7289308" y="630127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121981" y="6300325"/>
                <a:ext cx="105755" cy="804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165866" y="1466798"/>
                <a:ext cx="25976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866" y="1466798"/>
                <a:ext cx="2597634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2342" r="-117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3642740" y="4245735"/>
                <a:ext cx="22513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740" y="4245735"/>
                <a:ext cx="2251386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2981" r="-135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7544115" y="4263892"/>
                <a:ext cx="22513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115" y="4263892"/>
                <a:ext cx="2251386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2981" r="-135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2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6093"/>
            <a:ext cx="10515600" cy="1325563"/>
          </a:xfrm>
        </p:spPr>
        <p:txBody>
          <a:bodyPr/>
          <a:lstStyle/>
          <a:p>
            <a:r>
              <a:rPr lang="en-US" dirty="0" smtClean="0"/>
              <a:t>Circle Grape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9508" cy="4351338"/>
          </a:xfrm>
        </p:spPr>
        <p:txBody>
          <a:bodyPr/>
          <a:lstStyle/>
          <a:p>
            <a:r>
              <a:rPr lang="en-US" dirty="0" smtClean="0"/>
              <a:t>Qubit Drive Optimized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Cavity mode always driven far from origin in phase space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Cavity drives detuned</a:t>
            </a:r>
            <a:endParaRPr lang="en-US" dirty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723051" y="1068874"/>
            <a:ext cx="2938397" cy="2301436"/>
            <a:chOff x="7985650" y="680192"/>
            <a:chExt cx="3529188" cy="2709065"/>
          </a:xfrm>
        </p:grpSpPr>
        <p:grpSp>
          <p:nvGrpSpPr>
            <p:cNvPr id="11" name="Group 10"/>
            <p:cNvGrpSpPr/>
            <p:nvPr/>
          </p:nvGrpSpPr>
          <p:grpSpPr>
            <a:xfrm>
              <a:off x="7985650" y="895131"/>
              <a:ext cx="3124200" cy="2494126"/>
              <a:chOff x="7694498" y="1498031"/>
              <a:chExt cx="948763" cy="692476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>
                <a:off x="8171399" y="1498031"/>
                <a:ext cx="0" cy="6924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/>
              <p:nvPr/>
            </p:nvCxnSpPr>
            <p:spPr>
              <a:xfrm>
                <a:off x="7694498" y="1844269"/>
                <a:ext cx="9487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8054487" y="1749751"/>
                <a:ext cx="232476" cy="174171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945396" y="1690688"/>
                <a:ext cx="442636" cy="307162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831569" y="1585339"/>
                <a:ext cx="661707" cy="497584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425022" y="1682619"/>
                <a:ext cx="59504" cy="4766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884842" y="1984658"/>
                <a:ext cx="47127" cy="4828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flipV="1">
              <a:off x="8219629" y="1389680"/>
              <a:ext cx="2672836" cy="16620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444" t="-2632" r="-28889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978" t="-2564" r="-29032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969035" y="676948"/>
                <a:ext cx="2145844" cy="322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035" y="676948"/>
                <a:ext cx="2145844" cy="322909"/>
              </a:xfrm>
              <a:prstGeom prst="rect">
                <a:avLst/>
              </a:prstGeom>
              <a:blipFill rotWithShape="0">
                <a:blip r:embed="rId4"/>
                <a:stretch>
                  <a:fillRect l="-28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8723051" y="4097441"/>
            <a:ext cx="2938397" cy="2301436"/>
            <a:chOff x="7985650" y="680192"/>
            <a:chExt cx="3529188" cy="2709065"/>
          </a:xfrm>
        </p:grpSpPr>
        <p:grpSp>
          <p:nvGrpSpPr>
            <p:cNvPr id="19" name="Group 18"/>
            <p:cNvGrpSpPr/>
            <p:nvPr/>
          </p:nvGrpSpPr>
          <p:grpSpPr>
            <a:xfrm>
              <a:off x="7985650" y="895131"/>
              <a:ext cx="3124200" cy="2494126"/>
              <a:chOff x="7694498" y="1498031"/>
              <a:chExt cx="948763" cy="69247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8171399" y="1498031"/>
                <a:ext cx="0" cy="6924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694498" y="1844269"/>
                <a:ext cx="9487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8054487" y="1749751"/>
                <a:ext cx="232476" cy="174171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945396" y="1690688"/>
                <a:ext cx="442636" cy="307162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831569" y="1585339"/>
                <a:ext cx="661707" cy="497584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300723" y="1731771"/>
                <a:ext cx="59504" cy="4766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045531" y="1966222"/>
                <a:ext cx="41247" cy="31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376" y="2183782"/>
                  <a:ext cx="65646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444" t="-5263" r="-28889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796" y="680192"/>
                  <a:ext cx="67621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978" t="-2564" r="-29032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23051" y="3729319"/>
                <a:ext cx="30119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51" y="3729319"/>
                <a:ext cx="3011915" cy="312650"/>
              </a:xfrm>
              <a:prstGeom prst="rect">
                <a:avLst/>
              </a:prstGeom>
              <a:blipFill rotWithShape="0">
                <a:blip r:embed="rId7"/>
                <a:stretch>
                  <a:fillRect l="-81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>
            <a:off x="8822724" y="2740453"/>
            <a:ext cx="276132" cy="147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737830" y="1520188"/>
            <a:ext cx="276132" cy="147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20191" y="4860231"/>
            <a:ext cx="2070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 in circle because of detuning; is this a spiral?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4656" y="645340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Elder S., </a:t>
            </a:r>
            <a:r>
              <a:rPr lang="en-US" i="1" dirty="0"/>
              <a:t>et al. Bulletin of the American Physical Society</a:t>
            </a:r>
            <a:r>
              <a:rPr lang="en-US" dirty="0"/>
              <a:t> 66 (2021)</a:t>
            </a:r>
          </a:p>
        </p:txBody>
      </p:sp>
      <p:sp>
        <p:nvSpPr>
          <p:cNvPr id="36" name="Oval 35"/>
          <p:cNvSpPr/>
          <p:nvPr/>
        </p:nvSpPr>
        <p:spPr>
          <a:xfrm>
            <a:off x="7564980" y="707897"/>
            <a:ext cx="129076" cy="1134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744899" y="945402"/>
                <a:ext cx="6210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899" y="945402"/>
                <a:ext cx="621004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961" r="-294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7557753" y="1079479"/>
            <a:ext cx="143531" cy="13045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816592" y="588487"/>
                <a:ext cx="1920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592" y="588487"/>
                <a:ext cx="19201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71875" r="-17812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41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→|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01⟩ 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1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60" y="1377590"/>
            <a:ext cx="8290479" cy="2368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56" y="3926728"/>
            <a:ext cx="6612988" cy="2279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30490" y="4165600"/>
                <a:ext cx="2664178" cy="194095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Simulation Parameters</a:t>
                </a:r>
                <a:endParaRPr lang="en-US" b="0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en-US" dirty="0" smtClean="0"/>
                  <a:t>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en-US" dirty="0" smtClean="0"/>
                  <a:t>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=33 </m:t>
                    </m:r>
                  </m:oMath>
                </a14:m>
                <a:r>
                  <a:rPr lang="en-US" dirty="0" smtClean="0"/>
                  <a:t>kHz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90" y="4165600"/>
                <a:ext cx="2664178" cy="1940957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8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Workflow</a:t>
            </a:r>
            <a:endParaRPr lang="en-US" sz="3600" dirty="0"/>
          </a:p>
        </p:txBody>
      </p:sp>
      <p:grpSp>
        <p:nvGrpSpPr>
          <p:cNvPr id="207" name="Group 206"/>
          <p:cNvGrpSpPr/>
          <p:nvPr/>
        </p:nvGrpSpPr>
        <p:grpSpPr>
          <a:xfrm>
            <a:off x="4100900" y="2023889"/>
            <a:ext cx="7473183" cy="1828800"/>
            <a:chOff x="2007056" y="2103402"/>
            <a:chExt cx="7473183" cy="1828800"/>
          </a:xfrm>
        </p:grpSpPr>
        <p:sp>
          <p:nvSpPr>
            <p:cNvPr id="75" name="Rounded Rectangle 74"/>
            <p:cNvSpPr/>
            <p:nvPr/>
          </p:nvSpPr>
          <p:spPr>
            <a:xfrm>
              <a:off x="2007056" y="2103402"/>
              <a:ext cx="7473183" cy="1828800"/>
            </a:xfrm>
            <a:prstGeom prst="round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2917212" y="2484503"/>
              <a:ext cx="6400800" cy="25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886613" y="3069628"/>
              <a:ext cx="6400800" cy="11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883161" y="3661896"/>
              <a:ext cx="6400800" cy="294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2067863" y="2951118"/>
              <a:ext cx="977170" cy="3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1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81442" y="2355179"/>
              <a:ext cx="853883" cy="3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 2</a:t>
              </a:r>
              <a:endParaRPr 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139182" y="3546330"/>
              <a:ext cx="751305" cy="3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Qubit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ounded Rectangle 121"/>
                <p:cNvSpPr/>
                <p:nvPr/>
              </p:nvSpPr>
              <p:spPr>
                <a:xfrm>
                  <a:off x="2909816" y="3511084"/>
                  <a:ext cx="727519" cy="28941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2" name="Rounded 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816" y="3511084"/>
                  <a:ext cx="727519" cy="289416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9917" r="-15702"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84"/>
            <p:cNvGrpSpPr/>
            <p:nvPr/>
          </p:nvGrpSpPr>
          <p:grpSpPr>
            <a:xfrm>
              <a:off x="6645438" y="2427518"/>
              <a:ext cx="395517" cy="77194"/>
              <a:chOff x="7576034" y="2291103"/>
              <a:chExt cx="483035" cy="105276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01034" y="3028786"/>
              <a:ext cx="395517" cy="77194"/>
              <a:chOff x="7576034" y="2291103"/>
              <a:chExt cx="483035" cy="105276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6719656" y="3579104"/>
              <a:ext cx="395517" cy="77194"/>
              <a:chOff x="7576034" y="2291103"/>
              <a:chExt cx="483035" cy="105276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7937626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768184" y="2292331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7576034" y="2291103"/>
                <a:ext cx="121443" cy="1040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64482" y="2314159"/>
              <a:ext cx="1071008" cy="1416707"/>
              <a:chOff x="10780618" y="5055239"/>
              <a:chExt cx="1071008" cy="1416707"/>
            </a:xfrm>
          </p:grpSpPr>
          <p:cxnSp>
            <p:nvCxnSpPr>
              <p:cNvPr id="181" name="Straight Connector 180"/>
              <p:cNvCxnSpPr/>
              <p:nvPr/>
            </p:nvCxnSpPr>
            <p:spPr>
              <a:xfrm>
                <a:off x="11326094" y="5993251"/>
                <a:ext cx="0" cy="403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2" name="Oval 181"/>
              <p:cNvSpPr/>
              <p:nvPr/>
            </p:nvSpPr>
            <p:spPr>
              <a:xfrm>
                <a:off x="11271018" y="6396531"/>
                <a:ext cx="93508" cy="754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ounded Rectangle 182"/>
              <p:cNvSpPr/>
              <p:nvPr/>
            </p:nvSpPr>
            <p:spPr>
              <a:xfrm>
                <a:off x="10845135" y="5055239"/>
                <a:ext cx="961917" cy="9641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/>
                  <p:cNvSpPr txBox="1"/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 smtClean="0"/>
                      <a:t>M</a:t>
                    </a:r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TextBox 1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Rounded Rectangle 194"/>
                <p:cNvSpPr/>
                <p:nvPr/>
              </p:nvSpPr>
              <p:spPr>
                <a:xfrm>
                  <a:off x="4799604" y="3493839"/>
                  <a:ext cx="727519" cy="28941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95" name="Rounded Rectangle 1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604" y="3493839"/>
                  <a:ext cx="727519" cy="289416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l="-9917" r="-15702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6" name="Group 195"/>
            <p:cNvGrpSpPr/>
            <p:nvPr/>
          </p:nvGrpSpPr>
          <p:grpSpPr>
            <a:xfrm>
              <a:off x="5198173" y="2298714"/>
              <a:ext cx="1071008" cy="1416707"/>
              <a:chOff x="10780618" y="5055239"/>
              <a:chExt cx="1071008" cy="1416707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>
                <a:off x="11326094" y="5993251"/>
                <a:ext cx="0" cy="403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8" name="Oval 197"/>
              <p:cNvSpPr/>
              <p:nvPr/>
            </p:nvSpPr>
            <p:spPr>
              <a:xfrm>
                <a:off x="11271018" y="6396531"/>
                <a:ext cx="93508" cy="754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0845135" y="5055239"/>
                <a:ext cx="961917" cy="9641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TextBox 199"/>
                  <p:cNvSpPr txBox="1"/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 smtClean="0"/>
                      <a:t>M</a:t>
                    </a:r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0" name="TextBox 1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ounded Rectangle 200"/>
                <p:cNvSpPr/>
                <p:nvPr/>
              </p:nvSpPr>
              <p:spPr>
                <a:xfrm>
                  <a:off x="7434008" y="3474780"/>
                  <a:ext cx="727519" cy="28941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01" name="Rounded Rectangle 2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4008" y="3474780"/>
                  <a:ext cx="727519" cy="289416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l="-13223" r="-19008"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2" name="Group 201"/>
            <p:cNvGrpSpPr/>
            <p:nvPr/>
          </p:nvGrpSpPr>
          <p:grpSpPr>
            <a:xfrm>
              <a:off x="7832577" y="2279655"/>
              <a:ext cx="1071008" cy="1416707"/>
              <a:chOff x="10780618" y="5055239"/>
              <a:chExt cx="1071008" cy="1416707"/>
            </a:xfrm>
          </p:grpSpPr>
          <p:cxnSp>
            <p:nvCxnSpPr>
              <p:cNvPr id="203" name="Straight Connector 202"/>
              <p:cNvCxnSpPr/>
              <p:nvPr/>
            </p:nvCxnSpPr>
            <p:spPr>
              <a:xfrm>
                <a:off x="11326094" y="5993251"/>
                <a:ext cx="0" cy="403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4" name="Oval 203"/>
              <p:cNvSpPr/>
              <p:nvPr/>
            </p:nvSpPr>
            <p:spPr>
              <a:xfrm>
                <a:off x="11271018" y="6396531"/>
                <a:ext cx="93508" cy="754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ounded Rectangle 204"/>
              <p:cNvSpPr/>
              <p:nvPr/>
            </p:nvSpPr>
            <p:spPr>
              <a:xfrm>
                <a:off x="10845135" y="5055239"/>
                <a:ext cx="961917" cy="9641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TextBox 205"/>
                  <p:cNvSpPr txBox="1"/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 smtClean="0"/>
                      <a:t>M</a:t>
                    </a:r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ECD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r>
                      <a:rPr lang="en-US" sz="1600" b="1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6" name="TextBox 2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0618" y="5217933"/>
                    <a:ext cx="1071008" cy="58477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8" name="TextBox 207"/>
          <p:cNvSpPr txBox="1"/>
          <p:nvPr/>
        </p:nvSpPr>
        <p:spPr>
          <a:xfrm>
            <a:off x="745840" y="2543301"/>
            <a:ext cx="2541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Parameter Optimization</a:t>
            </a:r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745840" y="4564257"/>
            <a:ext cx="2541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</a:t>
            </a:r>
          </a:p>
          <a:p>
            <a:pPr algn="ctr"/>
            <a:r>
              <a:rPr lang="en-US" sz="2400" dirty="0" smtClean="0"/>
              <a:t> Optimization</a:t>
            </a:r>
            <a:endParaRPr lang="en-US" sz="2400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4556846" y="4104465"/>
            <a:ext cx="7017237" cy="2592169"/>
            <a:chOff x="2540111" y="3831731"/>
            <a:chExt cx="7419109" cy="2337396"/>
          </a:xfrm>
        </p:grpSpPr>
        <p:grpSp>
          <p:nvGrpSpPr>
            <p:cNvPr id="233" name="Group 232"/>
            <p:cNvGrpSpPr/>
            <p:nvPr/>
          </p:nvGrpSpPr>
          <p:grpSpPr>
            <a:xfrm>
              <a:off x="2570166" y="5000429"/>
              <a:ext cx="1528699" cy="947194"/>
              <a:chOff x="4488333" y="1887060"/>
              <a:chExt cx="3158267" cy="2278123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4488333" y="1887060"/>
                <a:ext cx="3158267" cy="2278123"/>
                <a:chOff x="721469" y="912346"/>
                <a:chExt cx="3635592" cy="2884441"/>
              </a:xfrm>
            </p:grpSpPr>
            <p:cxnSp>
              <p:nvCxnSpPr>
                <p:cNvPr id="320" name="Straight Arrow Connector 319"/>
                <p:cNvCxnSpPr/>
                <p:nvPr/>
              </p:nvCxnSpPr>
              <p:spPr>
                <a:xfrm flipH="1">
                  <a:off x="3234866" y="1646831"/>
                  <a:ext cx="0" cy="21499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Arrow Connector 320"/>
                <p:cNvCxnSpPr/>
                <p:nvPr/>
              </p:nvCxnSpPr>
              <p:spPr>
                <a:xfrm>
                  <a:off x="2100689" y="2721810"/>
                  <a:ext cx="225637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2" name="TextBox 321"/>
                    <p:cNvSpPr txBox="1"/>
                    <p:nvPr/>
                  </p:nvSpPr>
                  <p:spPr>
                    <a:xfrm>
                      <a:off x="721469" y="2372681"/>
                      <a:ext cx="1531639" cy="7978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𝑹𝒆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b="1" dirty="0"/>
                    </a:p>
                  </p:txBody>
                </p:sp>
              </mc:Choice>
              <mc:Fallback xmlns="">
                <p:sp>
                  <p:nvSpPr>
                    <p:cNvPr id="322" name="TextBox 3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469" y="2372681"/>
                      <a:ext cx="1531639" cy="79780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7000" r="-12000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3" name="TextBox 322"/>
                    <p:cNvSpPr txBox="1"/>
                    <p:nvPr/>
                  </p:nvSpPr>
                  <p:spPr>
                    <a:xfrm>
                      <a:off x="2600056" y="912346"/>
                      <a:ext cx="1596129" cy="7978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𝑰𝒎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b="1" dirty="0"/>
                    </a:p>
                  </p:txBody>
                </p:sp>
              </mc:Choice>
              <mc:Fallback xmlns="">
                <p:sp>
                  <p:nvSpPr>
                    <p:cNvPr id="323" name="TextBox 3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0056" y="912346"/>
                      <a:ext cx="1596129" cy="79780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7692" r="-10577" b="-104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15" name="Oval 314"/>
              <p:cNvSpPr/>
              <p:nvPr/>
            </p:nvSpPr>
            <p:spPr>
              <a:xfrm>
                <a:off x="6430201" y="3084400"/>
                <a:ext cx="480292" cy="427087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6204822" y="2939571"/>
                <a:ext cx="914478" cy="753195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5969657" y="2681244"/>
                <a:ext cx="1367074" cy="1220133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279551" y="3154803"/>
                <a:ext cx="122935" cy="11688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298910" y="3380812"/>
                <a:ext cx="97364" cy="11839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4" name="Oval 233"/>
            <p:cNvSpPr/>
            <p:nvPr/>
          </p:nvSpPr>
          <p:spPr>
            <a:xfrm>
              <a:off x="2547338" y="4504640"/>
              <a:ext cx="129076" cy="11562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Rectangle 234"/>
                <p:cNvSpPr/>
                <p:nvPr/>
              </p:nvSpPr>
              <p:spPr>
                <a:xfrm>
                  <a:off x="2727257" y="4746784"/>
                  <a:ext cx="580844" cy="425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5" name="Rectangle 2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257" y="4746784"/>
                  <a:ext cx="580844" cy="42572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6" name="Oval 235"/>
            <p:cNvSpPr/>
            <p:nvPr/>
          </p:nvSpPr>
          <p:spPr>
            <a:xfrm>
              <a:off x="2540111" y="4883480"/>
              <a:ext cx="143531" cy="1330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798950" y="4382897"/>
                  <a:ext cx="192019" cy="3274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8950" y="4382897"/>
                  <a:ext cx="192019" cy="32748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68966" r="-155172" b="-13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8" name="Group 237"/>
            <p:cNvGrpSpPr/>
            <p:nvPr/>
          </p:nvGrpSpPr>
          <p:grpSpPr>
            <a:xfrm>
              <a:off x="3278744" y="3831731"/>
              <a:ext cx="6117536" cy="2337396"/>
              <a:chOff x="3131488" y="2796209"/>
              <a:chExt cx="6117536" cy="2337396"/>
            </a:xfrm>
          </p:grpSpPr>
          <p:grpSp>
            <p:nvGrpSpPr>
              <p:cNvPr id="299" name="Group 298"/>
              <p:cNvGrpSpPr/>
              <p:nvPr/>
            </p:nvGrpSpPr>
            <p:grpSpPr>
              <a:xfrm>
                <a:off x="3131488" y="2796209"/>
                <a:ext cx="6117536" cy="2337396"/>
                <a:chOff x="1691684" y="3983733"/>
                <a:chExt cx="2692437" cy="2244211"/>
              </a:xfrm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1691684" y="3983733"/>
                  <a:ext cx="2578639" cy="874076"/>
                  <a:chOff x="7974233" y="3841670"/>
                  <a:chExt cx="2578639" cy="874076"/>
                </a:xfrm>
              </p:grpSpPr>
              <p:grpSp>
                <p:nvGrpSpPr>
                  <p:cNvPr id="308" name="Group 307"/>
                  <p:cNvGrpSpPr/>
                  <p:nvPr/>
                </p:nvGrpSpPr>
                <p:grpSpPr>
                  <a:xfrm>
                    <a:off x="7974233" y="3841670"/>
                    <a:ext cx="2578639" cy="874076"/>
                    <a:chOff x="7919673" y="4447557"/>
                    <a:chExt cx="2417142" cy="726759"/>
                  </a:xfrm>
                </p:grpSpPr>
                <p:grpSp>
                  <p:nvGrpSpPr>
                    <p:cNvPr id="310" name="Group 309"/>
                    <p:cNvGrpSpPr/>
                    <p:nvPr/>
                  </p:nvGrpSpPr>
                  <p:grpSpPr>
                    <a:xfrm>
                      <a:off x="8062525" y="4447557"/>
                      <a:ext cx="473626" cy="726759"/>
                      <a:chOff x="7833925" y="3388778"/>
                      <a:chExt cx="473626" cy="726759"/>
                    </a:xfrm>
                  </p:grpSpPr>
                  <p:cxnSp>
                    <p:nvCxnSpPr>
                      <p:cNvPr id="312" name="Straight Arrow Connector 311"/>
                      <p:cNvCxnSpPr/>
                      <p:nvPr/>
                    </p:nvCxnSpPr>
                    <p:spPr>
                      <a:xfrm flipH="1">
                        <a:off x="7833925" y="3388778"/>
                        <a:ext cx="1203" cy="726759"/>
                      </a:xfrm>
                      <a:prstGeom prst="straightConnector1">
                        <a:avLst/>
                      </a:prstGeom>
                      <a:ln w="12700">
                        <a:headEnd type="triangle"/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13" name="TextBox 312"/>
                          <p:cNvSpPr txBox="1"/>
                          <p:nvPr/>
                        </p:nvSpPr>
                        <p:spPr>
                          <a:xfrm>
                            <a:off x="8005015" y="3493035"/>
                            <a:ext cx="302536" cy="33986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  <m:d>
                                    <m:dPr>
                                      <m:ctrlPr>
                                        <a:rPr lang="en-US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13" name="TextBox 31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005015" y="3493035"/>
                            <a:ext cx="302536" cy="339860"/>
                          </a:xfrm>
                          <a:prstGeom prst="rect">
                            <a:avLst/>
                          </a:prstGeom>
                          <a:blipFill rotWithShape="0">
                            <a:blip r:embed="rId1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311" name="Straight Arrow Connector 310"/>
                    <p:cNvCxnSpPr/>
                    <p:nvPr/>
                  </p:nvCxnSpPr>
                  <p:spPr>
                    <a:xfrm>
                      <a:off x="7919673" y="4874281"/>
                      <a:ext cx="2417142" cy="16390"/>
                    </a:xfrm>
                    <a:prstGeom prst="straightConnector1">
                      <a:avLst/>
                    </a:prstGeom>
                    <a:ln w="12700"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9" name="TextBox 308"/>
                      <p:cNvSpPr txBox="1"/>
                      <p:nvPr/>
                    </p:nvSpPr>
                    <p:spPr>
                      <a:xfrm>
                        <a:off x="9370556" y="3968707"/>
                        <a:ext cx="263905" cy="3144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309" name="TextBox 30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370556" y="3968707"/>
                        <a:ext cx="263905" cy="314424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 l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02" name="Freeform 301"/>
                <p:cNvSpPr/>
                <p:nvPr/>
              </p:nvSpPr>
              <p:spPr>
                <a:xfrm>
                  <a:off x="3931975" y="4103621"/>
                  <a:ext cx="229054" cy="394465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Freeform 302"/>
                <p:cNvSpPr/>
                <p:nvPr/>
              </p:nvSpPr>
              <p:spPr>
                <a:xfrm flipV="1">
                  <a:off x="2702042" y="4516668"/>
                  <a:ext cx="171977" cy="377420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Freeform 303"/>
                <p:cNvSpPr/>
                <p:nvPr/>
              </p:nvSpPr>
              <p:spPr>
                <a:xfrm flipV="1">
                  <a:off x="3129269" y="4503556"/>
                  <a:ext cx="194812" cy="377420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Freeform 304"/>
                <p:cNvSpPr/>
                <p:nvPr/>
              </p:nvSpPr>
              <p:spPr>
                <a:xfrm>
                  <a:off x="2874019" y="4063869"/>
                  <a:ext cx="255250" cy="426918"/>
                </a:xfrm>
                <a:custGeom>
                  <a:avLst/>
                  <a:gdLst>
                    <a:gd name="connsiteX0" fmla="*/ 0 w 4056826"/>
                    <a:gd name="connsiteY0" fmla="*/ 2433017 h 2433017"/>
                    <a:gd name="connsiteX1" fmla="*/ 986589 w 4056826"/>
                    <a:gd name="connsiteY1" fmla="*/ 1410333 h 2433017"/>
                    <a:gd name="connsiteX2" fmla="*/ 1636295 w 4056826"/>
                    <a:gd name="connsiteY2" fmla="*/ 291396 h 2433017"/>
                    <a:gd name="connsiteX3" fmla="*/ 2033337 w 4056826"/>
                    <a:gd name="connsiteY3" fmla="*/ 2638 h 2433017"/>
                    <a:gd name="connsiteX4" fmla="*/ 2538663 w 4056826"/>
                    <a:gd name="connsiteY4" fmla="*/ 399680 h 2433017"/>
                    <a:gd name="connsiteX5" fmla="*/ 3080084 w 4056826"/>
                    <a:gd name="connsiteY5" fmla="*/ 1434396 h 2433017"/>
                    <a:gd name="connsiteX6" fmla="*/ 3801979 w 4056826"/>
                    <a:gd name="connsiteY6" fmla="*/ 2228480 h 2433017"/>
                    <a:gd name="connsiteX7" fmla="*/ 4042610 w 4056826"/>
                    <a:gd name="connsiteY7" fmla="*/ 2384891 h 243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56826" h="2433017">
                      <a:moveTo>
                        <a:pt x="0" y="2433017"/>
                      </a:moveTo>
                      <a:cubicBezTo>
                        <a:pt x="356936" y="2100143"/>
                        <a:pt x="713873" y="1767270"/>
                        <a:pt x="986589" y="1410333"/>
                      </a:cubicBezTo>
                      <a:cubicBezTo>
                        <a:pt x="1259305" y="1053396"/>
                        <a:pt x="1461837" y="526012"/>
                        <a:pt x="1636295" y="291396"/>
                      </a:cubicBezTo>
                      <a:cubicBezTo>
                        <a:pt x="1810753" y="56780"/>
                        <a:pt x="1882943" y="-15409"/>
                        <a:pt x="2033337" y="2638"/>
                      </a:cubicBezTo>
                      <a:cubicBezTo>
                        <a:pt x="2183731" y="20685"/>
                        <a:pt x="2364205" y="161054"/>
                        <a:pt x="2538663" y="399680"/>
                      </a:cubicBezTo>
                      <a:cubicBezTo>
                        <a:pt x="2713121" y="638306"/>
                        <a:pt x="2869531" y="1129596"/>
                        <a:pt x="3080084" y="1434396"/>
                      </a:cubicBezTo>
                      <a:cubicBezTo>
                        <a:pt x="3290637" y="1739196"/>
                        <a:pt x="3641558" y="2070064"/>
                        <a:pt x="3801979" y="2228480"/>
                      </a:cubicBezTo>
                      <a:cubicBezTo>
                        <a:pt x="3962400" y="2386896"/>
                        <a:pt x="4102768" y="2483149"/>
                        <a:pt x="4042610" y="2384891"/>
                      </a:cubicBezTo>
                    </a:path>
                  </a:pathLst>
                </a:custGeom>
                <a:noFill/>
                <a:ln w="381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6" name="TextBox 305"/>
                    <p:cNvSpPr txBox="1"/>
                    <p:nvPr/>
                  </p:nvSpPr>
                  <p:spPr>
                    <a:xfrm>
                      <a:off x="4234208" y="4439359"/>
                      <a:ext cx="149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5" name="TextBox 7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4208" y="4439359"/>
                      <a:ext cx="149913" cy="276999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7" name="TextBox 306"/>
                <p:cNvSpPr txBox="1"/>
                <p:nvPr/>
              </p:nvSpPr>
              <p:spPr>
                <a:xfrm>
                  <a:off x="4077314" y="5950945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00" name="Freeform 299"/>
              <p:cNvSpPr/>
              <p:nvPr/>
            </p:nvSpPr>
            <p:spPr>
              <a:xfrm>
                <a:off x="3618939" y="2921075"/>
                <a:ext cx="357291" cy="410844"/>
              </a:xfrm>
              <a:custGeom>
                <a:avLst/>
                <a:gdLst>
                  <a:gd name="connsiteX0" fmla="*/ 0 w 4056826"/>
                  <a:gd name="connsiteY0" fmla="*/ 2433017 h 2433017"/>
                  <a:gd name="connsiteX1" fmla="*/ 986589 w 4056826"/>
                  <a:gd name="connsiteY1" fmla="*/ 1410333 h 2433017"/>
                  <a:gd name="connsiteX2" fmla="*/ 1636295 w 4056826"/>
                  <a:gd name="connsiteY2" fmla="*/ 291396 h 2433017"/>
                  <a:gd name="connsiteX3" fmla="*/ 2033337 w 4056826"/>
                  <a:gd name="connsiteY3" fmla="*/ 2638 h 2433017"/>
                  <a:gd name="connsiteX4" fmla="*/ 2538663 w 4056826"/>
                  <a:gd name="connsiteY4" fmla="*/ 399680 h 2433017"/>
                  <a:gd name="connsiteX5" fmla="*/ 3080084 w 4056826"/>
                  <a:gd name="connsiteY5" fmla="*/ 1434396 h 2433017"/>
                  <a:gd name="connsiteX6" fmla="*/ 3801979 w 4056826"/>
                  <a:gd name="connsiteY6" fmla="*/ 2228480 h 2433017"/>
                  <a:gd name="connsiteX7" fmla="*/ 4042610 w 4056826"/>
                  <a:gd name="connsiteY7" fmla="*/ 2384891 h 2433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56826" h="2433017">
                    <a:moveTo>
                      <a:pt x="0" y="2433017"/>
                    </a:moveTo>
                    <a:cubicBezTo>
                      <a:pt x="356936" y="2100143"/>
                      <a:pt x="713873" y="1767270"/>
                      <a:pt x="986589" y="1410333"/>
                    </a:cubicBezTo>
                    <a:cubicBezTo>
                      <a:pt x="1259305" y="1053396"/>
                      <a:pt x="1461837" y="526012"/>
                      <a:pt x="1636295" y="291396"/>
                    </a:cubicBezTo>
                    <a:cubicBezTo>
                      <a:pt x="1810753" y="56780"/>
                      <a:pt x="1882943" y="-15409"/>
                      <a:pt x="2033337" y="2638"/>
                    </a:cubicBezTo>
                    <a:cubicBezTo>
                      <a:pt x="2183731" y="20685"/>
                      <a:pt x="2364205" y="161054"/>
                      <a:pt x="2538663" y="399680"/>
                    </a:cubicBezTo>
                    <a:cubicBezTo>
                      <a:pt x="2713121" y="638306"/>
                      <a:pt x="2869531" y="1129596"/>
                      <a:pt x="3080084" y="1434396"/>
                    </a:cubicBezTo>
                    <a:cubicBezTo>
                      <a:pt x="3290637" y="1739196"/>
                      <a:pt x="3641558" y="2070064"/>
                      <a:pt x="3801979" y="2228480"/>
                    </a:cubicBezTo>
                    <a:cubicBezTo>
                      <a:pt x="3962400" y="2386896"/>
                      <a:pt x="4102768" y="2483149"/>
                      <a:pt x="4042610" y="2384891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/>
            <p:cNvGrpSpPr/>
            <p:nvPr/>
          </p:nvGrpSpPr>
          <p:grpSpPr>
            <a:xfrm>
              <a:off x="4131491" y="5246590"/>
              <a:ext cx="948763" cy="706004"/>
              <a:chOff x="3079304" y="5388909"/>
              <a:chExt cx="1469970" cy="1089925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3079304" y="538890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97" name="Straight Arrow Connector 296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4" name="Oval 293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1" name="Oval 290"/>
              <p:cNvSpPr/>
              <p:nvPr/>
            </p:nvSpPr>
            <p:spPr>
              <a:xfrm>
                <a:off x="4211145" y="56794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4231199" y="610390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/>
            <p:cNvGrpSpPr/>
            <p:nvPr/>
          </p:nvGrpSpPr>
          <p:grpSpPr>
            <a:xfrm>
              <a:off x="5118280" y="5246590"/>
              <a:ext cx="948763" cy="706004"/>
              <a:chOff x="4493495" y="5400608"/>
              <a:chExt cx="1469970" cy="1089925"/>
            </a:xfrm>
          </p:grpSpPr>
          <p:grpSp>
            <p:nvGrpSpPr>
              <p:cNvPr id="281" name="Group 280"/>
              <p:cNvGrpSpPr/>
              <p:nvPr/>
            </p:nvGrpSpPr>
            <p:grpSpPr>
              <a:xfrm>
                <a:off x="4493495" y="5400608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84" name="Group 283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88" name="Straight Arrow Connector 287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Arrow Connector 288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5" name="Oval 284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2" name="Oval 281"/>
              <p:cNvSpPr/>
              <p:nvPr/>
            </p:nvSpPr>
            <p:spPr>
              <a:xfrm>
                <a:off x="5184933" y="5750125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5212245" y="6050770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099668" y="5246590"/>
              <a:ext cx="948763" cy="706004"/>
              <a:chOff x="5997470" y="5398389"/>
              <a:chExt cx="1469970" cy="1089925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5997470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75" name="Group 274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79" name="Straight Arrow Connector 278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6" name="Oval 275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>
                <a:off x="6697083" y="6103444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6703543" y="572433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7074757" y="5246590"/>
              <a:ext cx="948763" cy="706004"/>
              <a:chOff x="7505771" y="5398389"/>
              <a:chExt cx="1469970" cy="1089925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70" name="Straight Arrow Connector 269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Arrow Connector 270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7" name="Oval 266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4" name="Oval 263"/>
              <p:cNvSpPr/>
              <p:nvPr/>
            </p:nvSpPr>
            <p:spPr>
              <a:xfrm>
                <a:off x="7723690" y="6100937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7723690" y="5756586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9010457" y="5246589"/>
              <a:ext cx="948763" cy="706004"/>
              <a:chOff x="7505771" y="5398389"/>
              <a:chExt cx="1469970" cy="1089925"/>
            </a:xfrm>
          </p:grpSpPr>
          <p:grpSp>
            <p:nvGrpSpPr>
              <p:cNvPr id="254" name="Group 253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57" name="Group 256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61" name="Straight Arrow Connector 260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Arrow Connector 261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8" name="Oval 257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5969656" y="2681243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5" name="Oval 254"/>
              <p:cNvSpPr/>
              <p:nvPr/>
            </p:nvSpPr>
            <p:spPr>
              <a:xfrm>
                <a:off x="8212294" y="6272642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202101" y="5527233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8037868" y="5246590"/>
              <a:ext cx="948763" cy="706004"/>
              <a:chOff x="7505771" y="5398389"/>
              <a:chExt cx="1469970" cy="1089925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7505771" y="5398389"/>
                <a:ext cx="1469970" cy="1089925"/>
                <a:chOff x="5686471" y="2467154"/>
                <a:chExt cx="1960127" cy="1698029"/>
              </a:xfrm>
            </p:grpSpPr>
            <p:grpSp>
              <p:nvGrpSpPr>
                <p:cNvPr id="248" name="Group 247"/>
                <p:cNvGrpSpPr/>
                <p:nvPr/>
              </p:nvGrpSpPr>
              <p:grpSpPr>
                <a:xfrm>
                  <a:off x="5686471" y="2467154"/>
                  <a:ext cx="1960127" cy="1698029"/>
                  <a:chOff x="2100689" y="1646831"/>
                  <a:chExt cx="2256372" cy="2149956"/>
                </a:xfrm>
              </p:grpSpPr>
              <p:cxnSp>
                <p:nvCxnSpPr>
                  <p:cNvPr id="252" name="Straight Arrow Connector 251"/>
                  <p:cNvCxnSpPr/>
                  <p:nvPr/>
                </p:nvCxnSpPr>
                <p:spPr>
                  <a:xfrm flipH="1">
                    <a:off x="3234866" y="1646831"/>
                    <a:ext cx="0" cy="21499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Arrow Connector 252"/>
                  <p:cNvCxnSpPr/>
                  <p:nvPr/>
                </p:nvCxnSpPr>
                <p:spPr>
                  <a:xfrm>
                    <a:off x="2100689" y="2721810"/>
                    <a:ext cx="2256372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9" name="Oval 248"/>
                <p:cNvSpPr/>
                <p:nvPr/>
              </p:nvSpPr>
              <p:spPr>
                <a:xfrm>
                  <a:off x="6430201" y="3084400"/>
                  <a:ext cx="480292" cy="427087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6204822" y="2939571"/>
                  <a:ext cx="914478" cy="753195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5969657" y="2681244"/>
                  <a:ext cx="1367074" cy="1220133"/>
                </a:xfrm>
                <a:prstGeom prst="ellipse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6" name="Oval 245"/>
              <p:cNvSpPr/>
              <p:nvPr/>
            </p:nvSpPr>
            <p:spPr>
              <a:xfrm>
                <a:off x="7920085" y="6222519"/>
                <a:ext cx="92193" cy="750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7886761" y="5589189"/>
                <a:ext cx="73017" cy="7599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4" name="Rounded Rectangle 323"/>
          <p:cNvSpPr/>
          <p:nvPr/>
        </p:nvSpPr>
        <p:spPr>
          <a:xfrm>
            <a:off x="981172" y="2371517"/>
            <a:ext cx="2080591" cy="11875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838200" y="1405467"/>
            <a:ext cx="10634133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3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797" y="355254"/>
            <a:ext cx="10515600" cy="1325563"/>
          </a:xfrm>
        </p:spPr>
        <p:txBody>
          <a:bodyPr/>
          <a:lstStyle/>
          <a:p>
            <a:r>
              <a:rPr lang="en-US" dirty="0" smtClean="0"/>
              <a:t>Sideband Drives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5797" y="1825625"/>
                <a:ext cx="5442284" cy="72099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/>
                  <a:t> oscillatory,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797" y="1825625"/>
                <a:ext cx="5442284" cy="720997"/>
              </a:xfrm>
              <a:blipFill rotWithShape="0">
                <a:blip r:embed="rId2"/>
                <a:stretch>
                  <a:fillRect l="-2240" t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312" y="590770"/>
            <a:ext cx="2773106" cy="209720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72148" y="2994545"/>
            <a:ext cx="4559754" cy="1451643"/>
            <a:chOff x="7255042" y="365125"/>
            <a:chExt cx="4559754" cy="145164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7255042" y="1227240"/>
              <a:ext cx="3296653" cy="24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10007" y="365125"/>
              <a:ext cx="0" cy="14516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369970" y="1228223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</a:t>
              </a:r>
              <a:endParaRPr lang="en-US" i="1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826479" y="833315"/>
              <a:ext cx="2143000" cy="764240"/>
            </a:xfrm>
            <a:custGeom>
              <a:avLst/>
              <a:gdLst>
                <a:gd name="connsiteX0" fmla="*/ 0 w 7748336"/>
                <a:gd name="connsiteY0" fmla="*/ 890363 h 1828830"/>
                <a:gd name="connsiteX1" fmla="*/ 938463 w 7748336"/>
                <a:gd name="connsiteY1" fmla="*/ 26 h 1828830"/>
                <a:gd name="connsiteX2" fmla="*/ 1840831 w 7748336"/>
                <a:gd name="connsiteY2" fmla="*/ 914426 h 1828830"/>
                <a:gd name="connsiteX3" fmla="*/ 2731168 w 7748336"/>
                <a:gd name="connsiteY3" fmla="*/ 1816795 h 1828830"/>
                <a:gd name="connsiteX4" fmla="*/ 3669631 w 7748336"/>
                <a:gd name="connsiteY4" fmla="*/ 902395 h 1828830"/>
                <a:gd name="connsiteX5" fmla="*/ 4572000 w 7748336"/>
                <a:gd name="connsiteY5" fmla="*/ 26 h 1828830"/>
                <a:gd name="connsiteX6" fmla="*/ 5486400 w 7748336"/>
                <a:gd name="connsiteY6" fmla="*/ 902395 h 1828830"/>
                <a:gd name="connsiteX7" fmla="*/ 6388768 w 7748336"/>
                <a:gd name="connsiteY7" fmla="*/ 1828826 h 1828830"/>
                <a:gd name="connsiteX8" fmla="*/ 7339263 w 7748336"/>
                <a:gd name="connsiteY8" fmla="*/ 890363 h 1828830"/>
                <a:gd name="connsiteX9" fmla="*/ 7748336 w 7748336"/>
                <a:gd name="connsiteY9" fmla="*/ 397068 h 182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8336" h="1828830">
                  <a:moveTo>
                    <a:pt x="0" y="890363"/>
                  </a:moveTo>
                  <a:cubicBezTo>
                    <a:pt x="315829" y="443189"/>
                    <a:pt x="631658" y="-3984"/>
                    <a:pt x="938463" y="26"/>
                  </a:cubicBezTo>
                  <a:cubicBezTo>
                    <a:pt x="1245268" y="4036"/>
                    <a:pt x="1840831" y="914426"/>
                    <a:pt x="1840831" y="914426"/>
                  </a:cubicBezTo>
                  <a:cubicBezTo>
                    <a:pt x="2139615" y="1217221"/>
                    <a:pt x="2426368" y="1818800"/>
                    <a:pt x="2731168" y="1816795"/>
                  </a:cubicBezTo>
                  <a:cubicBezTo>
                    <a:pt x="3035968" y="1814790"/>
                    <a:pt x="3362826" y="1205190"/>
                    <a:pt x="3669631" y="902395"/>
                  </a:cubicBezTo>
                  <a:cubicBezTo>
                    <a:pt x="3976436" y="599600"/>
                    <a:pt x="4269205" y="26"/>
                    <a:pt x="4572000" y="26"/>
                  </a:cubicBezTo>
                  <a:cubicBezTo>
                    <a:pt x="4874795" y="26"/>
                    <a:pt x="5183605" y="597595"/>
                    <a:pt x="5486400" y="902395"/>
                  </a:cubicBezTo>
                  <a:cubicBezTo>
                    <a:pt x="5789195" y="1207195"/>
                    <a:pt x="6079958" y="1830831"/>
                    <a:pt x="6388768" y="1828826"/>
                  </a:cubicBezTo>
                  <a:cubicBezTo>
                    <a:pt x="6697578" y="1826821"/>
                    <a:pt x="7112668" y="1128989"/>
                    <a:pt x="7339263" y="890363"/>
                  </a:cubicBezTo>
                  <a:cubicBezTo>
                    <a:pt x="7565858" y="651737"/>
                    <a:pt x="7589920" y="579547"/>
                    <a:pt x="7748336" y="397068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7922115" y="1178869"/>
              <a:ext cx="92256" cy="2835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625343" y="1356392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343" y="1356392"/>
                  <a:ext cx="6858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361086" y="638568"/>
                  <a:ext cx="2453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1086" y="638568"/>
                  <a:ext cx="245371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888570" y="4759451"/>
            <a:ext cx="5190575" cy="1676942"/>
            <a:chOff x="2818307" y="1994550"/>
            <a:chExt cx="7632592" cy="2323246"/>
          </a:xfrm>
        </p:grpSpPr>
        <p:grpSp>
          <p:nvGrpSpPr>
            <p:cNvPr id="15" name="Group 14"/>
            <p:cNvGrpSpPr/>
            <p:nvPr/>
          </p:nvGrpSpPr>
          <p:grpSpPr>
            <a:xfrm>
              <a:off x="2818307" y="1994550"/>
              <a:ext cx="7632592" cy="2323246"/>
              <a:chOff x="7255042" y="365125"/>
              <a:chExt cx="4479282" cy="1451643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7255042" y="1227240"/>
                <a:ext cx="3296653" cy="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110007" y="365125"/>
                <a:ext cx="0" cy="145164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0369970" y="1228223"/>
                <a:ext cx="433137" cy="319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t</a:t>
                </a:r>
                <a:endParaRPr lang="en-US" i="1" dirty="0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7826479" y="833315"/>
                <a:ext cx="2143000" cy="764240"/>
              </a:xfrm>
              <a:custGeom>
                <a:avLst/>
                <a:gdLst>
                  <a:gd name="connsiteX0" fmla="*/ 0 w 7748336"/>
                  <a:gd name="connsiteY0" fmla="*/ 890363 h 1828830"/>
                  <a:gd name="connsiteX1" fmla="*/ 938463 w 7748336"/>
                  <a:gd name="connsiteY1" fmla="*/ 26 h 1828830"/>
                  <a:gd name="connsiteX2" fmla="*/ 1840831 w 7748336"/>
                  <a:gd name="connsiteY2" fmla="*/ 914426 h 1828830"/>
                  <a:gd name="connsiteX3" fmla="*/ 2731168 w 7748336"/>
                  <a:gd name="connsiteY3" fmla="*/ 1816795 h 1828830"/>
                  <a:gd name="connsiteX4" fmla="*/ 3669631 w 7748336"/>
                  <a:gd name="connsiteY4" fmla="*/ 902395 h 1828830"/>
                  <a:gd name="connsiteX5" fmla="*/ 4572000 w 7748336"/>
                  <a:gd name="connsiteY5" fmla="*/ 26 h 1828830"/>
                  <a:gd name="connsiteX6" fmla="*/ 5486400 w 7748336"/>
                  <a:gd name="connsiteY6" fmla="*/ 902395 h 1828830"/>
                  <a:gd name="connsiteX7" fmla="*/ 6388768 w 7748336"/>
                  <a:gd name="connsiteY7" fmla="*/ 1828826 h 1828830"/>
                  <a:gd name="connsiteX8" fmla="*/ 7339263 w 7748336"/>
                  <a:gd name="connsiteY8" fmla="*/ 890363 h 1828830"/>
                  <a:gd name="connsiteX9" fmla="*/ 7748336 w 7748336"/>
                  <a:gd name="connsiteY9" fmla="*/ 397068 h 1828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48336" h="1828830">
                    <a:moveTo>
                      <a:pt x="0" y="890363"/>
                    </a:moveTo>
                    <a:cubicBezTo>
                      <a:pt x="315829" y="443189"/>
                      <a:pt x="631658" y="-3984"/>
                      <a:pt x="938463" y="26"/>
                    </a:cubicBezTo>
                    <a:cubicBezTo>
                      <a:pt x="1245268" y="4036"/>
                      <a:pt x="1840831" y="914426"/>
                      <a:pt x="1840831" y="914426"/>
                    </a:cubicBezTo>
                    <a:cubicBezTo>
                      <a:pt x="2139615" y="1217221"/>
                      <a:pt x="2426368" y="1818800"/>
                      <a:pt x="2731168" y="1816795"/>
                    </a:cubicBezTo>
                    <a:cubicBezTo>
                      <a:pt x="3035968" y="1814790"/>
                      <a:pt x="3362826" y="1205190"/>
                      <a:pt x="3669631" y="902395"/>
                    </a:cubicBezTo>
                    <a:cubicBezTo>
                      <a:pt x="3976436" y="599600"/>
                      <a:pt x="4269205" y="26"/>
                      <a:pt x="4572000" y="26"/>
                    </a:cubicBezTo>
                    <a:cubicBezTo>
                      <a:pt x="4874795" y="26"/>
                      <a:pt x="5183605" y="597595"/>
                      <a:pt x="5486400" y="902395"/>
                    </a:cubicBezTo>
                    <a:cubicBezTo>
                      <a:pt x="5789195" y="1207195"/>
                      <a:pt x="6079958" y="1830831"/>
                      <a:pt x="6388768" y="1828826"/>
                    </a:cubicBezTo>
                    <a:cubicBezTo>
                      <a:pt x="6697578" y="1826821"/>
                      <a:pt x="7112668" y="1128989"/>
                      <a:pt x="7339263" y="890363"/>
                    </a:cubicBezTo>
                    <a:cubicBezTo>
                      <a:pt x="7565858" y="651737"/>
                      <a:pt x="7589920" y="579547"/>
                      <a:pt x="7748336" y="397068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327167" y="1375077"/>
                    <a:ext cx="685800" cy="2307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7167" y="1375077"/>
                    <a:ext cx="685800" cy="23077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6154" b="-56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9438752" y="476280"/>
                    <a:ext cx="2295572" cy="3197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8752" y="476280"/>
                    <a:ext cx="2295572" cy="31971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Freeform 15"/>
            <p:cNvSpPr/>
            <p:nvPr/>
          </p:nvSpPr>
          <p:spPr>
            <a:xfrm>
              <a:off x="4274880" y="2393020"/>
              <a:ext cx="3651622" cy="1223109"/>
            </a:xfrm>
            <a:custGeom>
              <a:avLst/>
              <a:gdLst>
                <a:gd name="connsiteX0" fmla="*/ 0 w 7748336"/>
                <a:gd name="connsiteY0" fmla="*/ 890363 h 1828830"/>
                <a:gd name="connsiteX1" fmla="*/ 938463 w 7748336"/>
                <a:gd name="connsiteY1" fmla="*/ 26 h 1828830"/>
                <a:gd name="connsiteX2" fmla="*/ 1840831 w 7748336"/>
                <a:gd name="connsiteY2" fmla="*/ 914426 h 1828830"/>
                <a:gd name="connsiteX3" fmla="*/ 2731168 w 7748336"/>
                <a:gd name="connsiteY3" fmla="*/ 1816795 h 1828830"/>
                <a:gd name="connsiteX4" fmla="*/ 3669631 w 7748336"/>
                <a:gd name="connsiteY4" fmla="*/ 902395 h 1828830"/>
                <a:gd name="connsiteX5" fmla="*/ 4572000 w 7748336"/>
                <a:gd name="connsiteY5" fmla="*/ 26 h 1828830"/>
                <a:gd name="connsiteX6" fmla="*/ 5486400 w 7748336"/>
                <a:gd name="connsiteY6" fmla="*/ 902395 h 1828830"/>
                <a:gd name="connsiteX7" fmla="*/ 6388768 w 7748336"/>
                <a:gd name="connsiteY7" fmla="*/ 1828826 h 1828830"/>
                <a:gd name="connsiteX8" fmla="*/ 7339263 w 7748336"/>
                <a:gd name="connsiteY8" fmla="*/ 890363 h 1828830"/>
                <a:gd name="connsiteX9" fmla="*/ 7748336 w 7748336"/>
                <a:gd name="connsiteY9" fmla="*/ 397068 h 182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8336" h="1828830">
                  <a:moveTo>
                    <a:pt x="0" y="890363"/>
                  </a:moveTo>
                  <a:cubicBezTo>
                    <a:pt x="315829" y="443189"/>
                    <a:pt x="631658" y="-3984"/>
                    <a:pt x="938463" y="26"/>
                  </a:cubicBezTo>
                  <a:cubicBezTo>
                    <a:pt x="1245268" y="4036"/>
                    <a:pt x="1840831" y="914426"/>
                    <a:pt x="1840831" y="914426"/>
                  </a:cubicBezTo>
                  <a:cubicBezTo>
                    <a:pt x="2139615" y="1217221"/>
                    <a:pt x="2426368" y="1818800"/>
                    <a:pt x="2731168" y="1816795"/>
                  </a:cubicBezTo>
                  <a:cubicBezTo>
                    <a:pt x="3035968" y="1814790"/>
                    <a:pt x="3362826" y="1205190"/>
                    <a:pt x="3669631" y="902395"/>
                  </a:cubicBezTo>
                  <a:cubicBezTo>
                    <a:pt x="3976436" y="599600"/>
                    <a:pt x="4269205" y="26"/>
                    <a:pt x="4572000" y="26"/>
                  </a:cubicBezTo>
                  <a:cubicBezTo>
                    <a:pt x="4874795" y="26"/>
                    <a:pt x="5183605" y="597595"/>
                    <a:pt x="5486400" y="902395"/>
                  </a:cubicBezTo>
                  <a:cubicBezTo>
                    <a:pt x="5789195" y="1207195"/>
                    <a:pt x="6079958" y="1830831"/>
                    <a:pt x="6388768" y="1828826"/>
                  </a:cubicBezTo>
                  <a:cubicBezTo>
                    <a:pt x="6697578" y="1826821"/>
                    <a:pt x="7112668" y="1128989"/>
                    <a:pt x="7339263" y="890363"/>
                  </a:cubicBezTo>
                  <a:cubicBezTo>
                    <a:pt x="7565858" y="651737"/>
                    <a:pt x="7589920" y="579547"/>
                    <a:pt x="7748336" y="39706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" name="Left Brace 16"/>
            <p:cNvSpPr/>
            <p:nvPr/>
          </p:nvSpPr>
          <p:spPr>
            <a:xfrm>
              <a:off x="3956698" y="3628095"/>
              <a:ext cx="222368" cy="33886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4271148" y="3643270"/>
              <a:ext cx="1283140" cy="0"/>
            </a:xfrm>
            <a:prstGeom prst="line">
              <a:avLst/>
            </a:prstGeom>
            <a:ln w="12700"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3" idx="3"/>
            </p:cNvCxnSpPr>
            <p:nvPr/>
          </p:nvCxnSpPr>
          <p:spPr>
            <a:xfrm flipH="1">
              <a:off x="4271148" y="3958913"/>
              <a:ext cx="808014" cy="8049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05797" y="2664840"/>
                <a:ext cx="5556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7" y="2664840"/>
                <a:ext cx="5556842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77" t="-1961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7141" y="3275418"/>
                <a:ext cx="705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141" y="3275418"/>
                <a:ext cx="70557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310" r="-8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6092" y="3262232"/>
                <a:ext cx="896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092" y="3262232"/>
                <a:ext cx="896527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40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425433" y="3275418"/>
                <a:ext cx="102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433" y="3275418"/>
                <a:ext cx="10247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97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649087" y="3809979"/>
                <a:ext cx="5922570" cy="123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Frame Transformations:</a:t>
                </a: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200" b="0" dirty="0" smtClean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sz="2200" dirty="0" smtClean="0"/>
                  <a:t>Rotating Frame of the qubit</a:t>
                </a:r>
                <a:endParaRPr lang="en-US" sz="2200" b="0" dirty="0" smtClean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7" y="3809979"/>
                <a:ext cx="5922570" cy="1237092"/>
              </a:xfrm>
              <a:prstGeom prst="rect">
                <a:avLst/>
              </a:prstGeom>
              <a:blipFill rotWithShape="0">
                <a:blip r:embed="rId12"/>
                <a:stretch>
                  <a:fillRect l="-1852" t="-9852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5733729" y="3104147"/>
            <a:ext cx="5334" cy="89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59999" y="4389779"/>
            <a:ext cx="21899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331364" y="4152294"/>
                <a:ext cx="741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64" y="4152294"/>
                <a:ext cx="74180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01287" y="5695499"/>
                <a:ext cx="473681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7" y="5695499"/>
                <a:ext cx="4736810" cy="298928"/>
              </a:xfrm>
              <a:prstGeom prst="rect">
                <a:avLst/>
              </a:prstGeom>
              <a:blipFill rotWithShape="0">
                <a:blip r:embed="rId14"/>
                <a:stretch>
                  <a:fillRect l="-77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564114" y="6192737"/>
                <a:ext cx="705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14" y="6192737"/>
                <a:ext cx="705578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4348" r="-87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179620" y="6170464"/>
                <a:ext cx="910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620" y="6170464"/>
                <a:ext cx="91095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3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306275" y="4619683"/>
                <a:ext cx="741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275" y="4619683"/>
                <a:ext cx="74180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 flipV="1">
            <a:off x="5331364" y="4599682"/>
            <a:ext cx="716717" cy="3618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396183" y="4644609"/>
            <a:ext cx="651899" cy="3169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344309" y="6468944"/>
            <a:ext cx="7577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Shay </a:t>
            </a:r>
            <a:r>
              <a:rPr lang="en-US" sz="1600" i="1" dirty="0" err="1" smtClean="0"/>
              <a:t>Hacohen-Gourgy</a:t>
            </a:r>
            <a:r>
              <a:rPr lang="en-US" sz="1600" i="1" dirty="0" smtClean="0"/>
              <a:t>, …, Irfan Siddiqi. </a:t>
            </a:r>
            <a:r>
              <a:rPr lang="en-US" sz="1600" i="1" dirty="0"/>
              <a:t>Nature </a:t>
            </a:r>
            <a:r>
              <a:rPr lang="en-US" sz="1600" i="1" dirty="0" smtClean="0"/>
              <a:t>538-7626 (2016).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5367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Echoing in ECD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15840" y="4175319"/>
                <a:ext cx="14441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40" y="4175319"/>
                <a:ext cx="144417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633172" y="4126701"/>
                <a:ext cx="21799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172" y="4126701"/>
                <a:ext cx="2179956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57300" y="4991036"/>
                <a:ext cx="29612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4991036"/>
                <a:ext cx="296125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92541" y="4942418"/>
                <a:ext cx="29612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541" y="4942418"/>
                <a:ext cx="296125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75269" y="5806752"/>
                <a:ext cx="14398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269" y="5806752"/>
                <a:ext cx="143981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32391" y="5758135"/>
                <a:ext cx="21755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91" y="5758135"/>
                <a:ext cx="2175596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0578382" y="3726591"/>
            <a:ext cx="1676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completely </a:t>
            </a:r>
          </a:p>
          <a:p>
            <a:r>
              <a:rPr lang="en-US" dirty="0" smtClean="0"/>
              <a:t>echoed out !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536073" y="4319910"/>
            <a:ext cx="410314" cy="12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737928" y="2013961"/>
            <a:ext cx="7477736" cy="1376633"/>
            <a:chOff x="2710960" y="1378258"/>
            <a:chExt cx="6842271" cy="224118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0732" y="1542995"/>
              <a:ext cx="6105525" cy="20764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3284" y="1430405"/>
              <a:ext cx="389684" cy="1172764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2736100" y="2549473"/>
              <a:ext cx="6334788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96031" y="239655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t</a:t>
              </a:r>
              <a:endParaRPr lang="en-US" b="1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108031" y="1414696"/>
                  <a:ext cx="6631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031" y="1414696"/>
                  <a:ext cx="66313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009" r="-15596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710960" y="1378258"/>
                  <a:ext cx="647357" cy="369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960" y="1378258"/>
                  <a:ext cx="647357" cy="36933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8462" r="-38462" b="-6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Right Arrow 21"/>
          <p:cNvSpPr/>
          <p:nvPr/>
        </p:nvSpPr>
        <p:spPr>
          <a:xfrm>
            <a:off x="5823284" y="4991036"/>
            <a:ext cx="1143000" cy="443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7259" y="4568948"/>
            <a:ext cx="94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Echo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991408" y="6468579"/>
            <a:ext cx="727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latin typeface="EB Garamond"/>
              </a:rPr>
              <a:t>A. </a:t>
            </a:r>
            <a:r>
              <a:rPr lang="en-US" sz="1400" i="1" dirty="0" err="1" smtClean="0">
                <a:latin typeface="EB Garamond"/>
              </a:rPr>
              <a:t>Eickbusch</a:t>
            </a:r>
            <a:r>
              <a:rPr lang="en-US" sz="1400" i="1" dirty="0" smtClean="0">
                <a:latin typeface="EB Garamond"/>
              </a:rPr>
              <a:t>, </a:t>
            </a:r>
            <a:r>
              <a:rPr lang="en-US" sz="1400" i="1" dirty="0">
                <a:latin typeface="EB Garamond"/>
              </a:rPr>
              <a:t>..., R. </a:t>
            </a:r>
            <a:r>
              <a:rPr lang="en-US" sz="1400" i="1" dirty="0" err="1">
                <a:latin typeface="EB Garamond"/>
              </a:rPr>
              <a:t>Schoelkopf</a:t>
            </a:r>
            <a:r>
              <a:rPr lang="en-US" sz="1400" i="1" dirty="0">
                <a:latin typeface="EB Garamond"/>
              </a:rPr>
              <a:t>, M. </a:t>
            </a:r>
            <a:r>
              <a:rPr lang="en-US" sz="1400" i="1" dirty="0" err="1" smtClean="0">
                <a:latin typeface="EB Garamond"/>
              </a:rPr>
              <a:t>Devoret</a:t>
            </a:r>
            <a:r>
              <a:rPr lang="en-US" sz="1400" i="1" dirty="0" smtClean="0">
                <a:latin typeface="EB Garamond"/>
              </a:rPr>
              <a:t>. </a:t>
            </a:r>
            <a:r>
              <a:rPr lang="en-US" sz="1400" i="1" dirty="0" err="1"/>
              <a:t>A</a:t>
            </a:r>
            <a:r>
              <a:rPr lang="en-US" sz="1400" i="1" dirty="0" err="1" smtClean="0"/>
              <a:t>rXiv</a:t>
            </a:r>
            <a:r>
              <a:rPr lang="en-US" sz="1400" i="1" dirty="0" smtClean="0"/>
              <a:t> </a:t>
            </a:r>
            <a:r>
              <a:rPr lang="en-US" sz="1400" i="1" dirty="0"/>
              <a:t>preprint </a:t>
            </a:r>
            <a:r>
              <a:rPr lang="en-US" sz="1400" i="1" dirty="0" smtClean="0"/>
              <a:t>arXiv:2111.06414 (2021)</a:t>
            </a:r>
            <a:endParaRPr lang="en-US" sz="1400" i="1" dirty="0"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75585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956</Words>
  <Application>Microsoft Office PowerPoint</Application>
  <PresentationFormat>Widescreen</PresentationFormat>
  <Paragraphs>362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EB Garamond</vt:lpstr>
      <vt:lpstr>Noto Sans Symbols</vt:lpstr>
      <vt:lpstr>Office Theme</vt:lpstr>
      <vt:lpstr>DUMP of mm talk</vt:lpstr>
      <vt:lpstr>PowerPoint Presentation</vt:lpstr>
      <vt:lpstr>Two Mode ECD: State Transfer</vt:lpstr>
      <vt:lpstr>Two Mode ECD: State Transfer</vt:lpstr>
      <vt:lpstr>Circle Grape</vt:lpstr>
      <vt:lpstr>Example: |g10⟩→|g01⟩  </vt:lpstr>
      <vt:lpstr>Workflow</vt:lpstr>
      <vt:lpstr>Sideband Drives Method</vt:lpstr>
      <vt:lpstr>Echoing in ECD</vt:lpstr>
      <vt:lpstr>Conclusions and Future Work</vt:lpstr>
      <vt:lpstr>Circle Grape Results</vt:lpstr>
      <vt:lpstr>Uniting with other schemes: Dealing with Unwanted Terms </vt:lpstr>
      <vt:lpstr>Transmon Relaxation</vt:lpstr>
      <vt:lpstr>PowerPoint Presentation</vt:lpstr>
      <vt:lpstr>Comparing Grape and MECD</vt:lpstr>
      <vt:lpstr>Motivation</vt:lpstr>
      <vt:lpstr>Circle Grape </vt:lpstr>
      <vt:lpstr>Multimode ECD</vt:lpstr>
      <vt:lpstr>Multimode ECD</vt:lpstr>
      <vt:lpstr>Prev. Work: Echoed Cond. Disp.</vt:lpstr>
      <vt:lpstr>Prev. Work: Echoed Cond. Disp.</vt:lpstr>
      <vt:lpstr>Two Mode ECD : Unwanted Cross Kerr Terms</vt:lpstr>
      <vt:lpstr>PowerPoint Presentation</vt:lpstr>
      <vt:lpstr>PowerPoint Presentation</vt:lpstr>
      <vt:lpstr>Large Displacements</vt:lpstr>
      <vt:lpstr>PowerPoint Presentation</vt:lpstr>
      <vt:lpstr>Echoed Conditional Gates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DUMP of mm talk</dc:title>
  <dc:creator>Eesh Gupta</dc:creator>
  <cp:lastModifiedBy>Eesh Gupta</cp:lastModifiedBy>
  <cp:revision>1</cp:revision>
  <dcterms:created xsi:type="dcterms:W3CDTF">2023-02-22T14:06:26Z</dcterms:created>
  <dcterms:modified xsi:type="dcterms:W3CDTF">2023-02-22T14:38:17Z</dcterms:modified>
</cp:coreProperties>
</file>